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4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2" r:id="rId4"/>
    <p:sldId id="259" r:id="rId5"/>
    <p:sldId id="263" r:id="rId6"/>
    <p:sldId id="319" r:id="rId7"/>
    <p:sldId id="264" r:id="rId8"/>
    <p:sldId id="268" r:id="rId9"/>
    <p:sldId id="269" r:id="rId10"/>
    <p:sldId id="310" r:id="rId11"/>
    <p:sldId id="289" r:id="rId12"/>
    <p:sldId id="273" r:id="rId13"/>
    <p:sldId id="265" r:id="rId14"/>
    <p:sldId id="291" r:id="rId15"/>
    <p:sldId id="270" r:id="rId16"/>
    <p:sldId id="290" r:id="rId17"/>
    <p:sldId id="271" r:id="rId18"/>
    <p:sldId id="306" r:id="rId19"/>
    <p:sldId id="305" r:id="rId20"/>
    <p:sldId id="308" r:id="rId21"/>
    <p:sldId id="309" r:id="rId22"/>
    <p:sldId id="307" r:id="rId23"/>
    <p:sldId id="312" r:id="rId24"/>
    <p:sldId id="315" r:id="rId25"/>
    <p:sldId id="313" r:id="rId26"/>
    <p:sldId id="314" r:id="rId27"/>
    <p:sldId id="316" r:id="rId28"/>
    <p:sldId id="317" r:id="rId29"/>
    <p:sldId id="318" r:id="rId30"/>
    <p:sldId id="296" r:id="rId31"/>
    <p:sldId id="304" r:id="rId32"/>
    <p:sldId id="294" r:id="rId33"/>
    <p:sldId id="283" r:id="rId34"/>
    <p:sldId id="284" r:id="rId35"/>
    <p:sldId id="285" r:id="rId36"/>
    <p:sldId id="286" r:id="rId37"/>
    <p:sldId id="287" r:id="rId38"/>
    <p:sldId id="288" r:id="rId39"/>
    <p:sldId id="295" r:id="rId40"/>
    <p:sldId id="272" r:id="rId41"/>
    <p:sldId id="297" r:id="rId42"/>
    <p:sldId id="301" r:id="rId43"/>
    <p:sldId id="303" r:id="rId44"/>
    <p:sldId id="302" r:id="rId45"/>
    <p:sldId id="298" r:id="rId46"/>
    <p:sldId id="299" r:id="rId47"/>
    <p:sldId id="300" r:id="rId48"/>
    <p:sldId id="311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50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231F4-5BAE-406D-86EB-B1E33A419132}" type="datetimeFigureOut">
              <a:rPr lang="en-GB" smtClean="0"/>
              <a:t>24/11/2023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2C69-18EB-4971-B306-1CE21326C1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22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231F4-5BAE-406D-86EB-B1E33A419132}" type="datetimeFigureOut">
              <a:rPr lang="en-GB" smtClean="0"/>
              <a:t>24/11/2023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2C69-18EB-4971-B306-1CE21326C1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580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231F4-5BAE-406D-86EB-B1E33A419132}" type="datetimeFigureOut">
              <a:rPr lang="en-GB" smtClean="0"/>
              <a:t>24/11/2023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2C69-18EB-4971-B306-1CE21326C1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43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231F4-5BAE-406D-86EB-B1E33A419132}" type="datetimeFigureOut">
              <a:rPr lang="en-GB" smtClean="0"/>
              <a:t>24/11/2023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2C69-18EB-4971-B306-1CE21326C1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930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231F4-5BAE-406D-86EB-B1E33A419132}" type="datetimeFigureOut">
              <a:rPr lang="en-GB" smtClean="0"/>
              <a:t>24/11/2023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2C69-18EB-4971-B306-1CE21326C1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775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231F4-5BAE-406D-86EB-B1E33A419132}" type="datetimeFigureOut">
              <a:rPr lang="en-GB" smtClean="0"/>
              <a:t>24/11/2023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2C69-18EB-4971-B306-1CE21326C1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009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231F4-5BAE-406D-86EB-B1E33A419132}" type="datetimeFigureOut">
              <a:rPr lang="en-GB" smtClean="0"/>
              <a:t>24/11/2023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2C69-18EB-4971-B306-1CE21326C1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252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231F4-5BAE-406D-86EB-B1E33A419132}" type="datetimeFigureOut">
              <a:rPr lang="en-GB" smtClean="0"/>
              <a:t>24/11/2023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2C69-18EB-4971-B306-1CE21326C1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93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231F4-5BAE-406D-86EB-B1E33A419132}" type="datetimeFigureOut">
              <a:rPr lang="en-GB" smtClean="0"/>
              <a:t>24/11/2023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2C69-18EB-4971-B306-1CE21326C1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614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231F4-5BAE-406D-86EB-B1E33A419132}" type="datetimeFigureOut">
              <a:rPr lang="en-GB" smtClean="0"/>
              <a:t>24/11/2023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2C69-18EB-4971-B306-1CE21326C1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959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231F4-5BAE-406D-86EB-B1E33A419132}" type="datetimeFigureOut">
              <a:rPr lang="en-GB" smtClean="0"/>
              <a:t>24/11/2023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2C69-18EB-4971-B306-1CE21326C1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555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231F4-5BAE-406D-86EB-B1E33A419132}" type="datetimeFigureOut">
              <a:rPr lang="en-GB" smtClean="0"/>
              <a:t>24/11/2023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C2C69-18EB-4971-B306-1CE21326C1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827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1060" y="194706"/>
            <a:ext cx="8697377" cy="6514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750"/>
              </a:spcAft>
            </a:pPr>
            <a:r>
              <a:rPr lang="cs-CZ" sz="1500" u="sng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Kalbáčová-</a:t>
            </a:r>
            <a:r>
              <a:rPr lang="cs-CZ" sz="1500" u="sng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Vejpravová</a:t>
            </a:r>
            <a:endParaRPr lang="en-GB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750"/>
              </a:spcAft>
            </a:pPr>
            <a:r>
              <a:rPr lang="cs-CZ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Úvod: periodicita, základní pojmy – elektronegativita, atomové a iontové poloměry, trendy v tabulce</a:t>
            </a:r>
            <a:endParaRPr lang="en-GB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750"/>
              </a:spcAft>
            </a:pPr>
            <a:r>
              <a:rPr lang="cs-CZ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Molekuly a chemická vazba - diagramy MO, řád vazby, hybridizace, VSEPR, symetrie molekul (bodové grupy), chemie vs. fyzika – pohled na chemickou vazbu</a:t>
            </a:r>
            <a:endParaRPr lang="en-GB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750"/>
              </a:spcAft>
            </a:pPr>
            <a:r>
              <a:rPr lang="cs-CZ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z reakční kinetiky a chemických rovnováh – chemická rovnováha, kinetické rovnice a řád reakce, homogenní a heterogenní katalýza</a:t>
            </a:r>
            <a:endParaRPr lang="en-GB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750"/>
              </a:spcAft>
            </a:pPr>
            <a:r>
              <a:rPr lang="cs-CZ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Termochemické zákony, tepelné zabarvení reakcí </a:t>
            </a:r>
            <a:endParaRPr lang="en-GB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750"/>
              </a:spcAft>
            </a:pPr>
            <a:r>
              <a:rPr lang="cs-CZ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Elektrochemie a teorie roztoků – teorie kyselin a zásad, pH, redoxní reakce a rovnováhy, elektrodové děje a elektrolýza, difuze</a:t>
            </a:r>
            <a:endParaRPr lang="en-GB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750"/>
              </a:spcAft>
            </a:pPr>
            <a:r>
              <a:rPr lang="cs-CZ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Anorganické minimum- systematika – prvky hlavních skupin, důležité sloučeniny (H, O, N, P, X, vzácné plyny), úvod do koordinační chemie, netypické a moderní anorganické látky</a:t>
            </a:r>
            <a:endParaRPr lang="en-GB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750"/>
              </a:spcAft>
            </a:pPr>
            <a:r>
              <a:rPr lang="cs-CZ" sz="15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Pospíšil</a:t>
            </a:r>
            <a:endParaRPr lang="en-GB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750"/>
              </a:spcAft>
            </a:pPr>
            <a:r>
              <a:rPr lang="cs-CZ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Analytická chemie </a:t>
            </a:r>
            <a:r>
              <a:rPr lang="cs-CZ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definice pojmů, kvantitativní a kvalitativní analýza, klasické a moderní instrumentální analytické metody </a:t>
            </a:r>
            <a:endParaRPr lang="en-GB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750"/>
              </a:spcAft>
            </a:pPr>
            <a:r>
              <a:rPr lang="cs-CZ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Organická chemie </a:t>
            </a:r>
            <a:r>
              <a:rPr lang="cs-CZ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názvosloví, základní postupy organické syntézy, plasty a polymery, systematika vybraných organických sloučenin </a:t>
            </a:r>
            <a:endParaRPr lang="en-GB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750"/>
              </a:spcAft>
            </a:pPr>
            <a:r>
              <a:rPr lang="cs-CZ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Základy chemické technologie </a:t>
            </a:r>
            <a:r>
              <a:rPr lang="cs-CZ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chemické metody a postupy v průmyslovém měřítku, vlastnosti a zpracování plynu a ropy, základní anorganické výroby, chemie paliv, chemie hnojiv </a:t>
            </a:r>
            <a:endParaRPr lang="en-GB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750"/>
              </a:spcAft>
            </a:pPr>
            <a:r>
              <a:rPr lang="cs-CZ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Aktuální legislativa pro držení a zacházení s chemickými látkami, základní pojmy v toxikologii, chemie a životní prostředí  </a:t>
            </a:r>
            <a:endParaRPr lang="en-GB" sz="15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652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8606" y="2074961"/>
            <a:ext cx="665797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b="1" dirty="0" smtClean="0">
                <a:solidFill>
                  <a:srgbClr val="FF0000"/>
                </a:solidFill>
              </a:rPr>
              <a:t>- Jsou velmi jednoduché (instrumentace je levná)</a:t>
            </a:r>
          </a:p>
          <a:p>
            <a:endParaRPr lang="cs-CZ" sz="1600" dirty="0">
              <a:solidFill>
                <a:srgbClr val="FF0000"/>
              </a:solidFill>
            </a:endParaRPr>
          </a:p>
          <a:p>
            <a:r>
              <a:rPr lang="cs-CZ" sz="1600" dirty="0" smtClean="0"/>
              <a:t>-</a:t>
            </a:r>
            <a:r>
              <a:rPr lang="cs-CZ" sz="1600" dirty="0"/>
              <a:t>Je zapotřebí minimum laboratorní </a:t>
            </a:r>
            <a:r>
              <a:rPr lang="cs-CZ" sz="1600" dirty="0" smtClean="0"/>
              <a:t>instrumentace</a:t>
            </a:r>
          </a:p>
          <a:p>
            <a:endParaRPr lang="cs-CZ" sz="1600" dirty="0" smtClean="0"/>
          </a:p>
          <a:p>
            <a:r>
              <a:rPr lang="cs-CZ" sz="1600" dirty="0"/>
              <a:t>-Jejich časová efektivita se výrazně liší</a:t>
            </a:r>
          </a:p>
          <a:p>
            <a:endParaRPr lang="cs-CZ" sz="1600" dirty="0"/>
          </a:p>
          <a:p>
            <a:r>
              <a:rPr lang="cs-CZ" sz="1600" dirty="0">
                <a:solidFill>
                  <a:srgbClr val="0070C0"/>
                </a:solidFill>
              </a:rPr>
              <a:t>-</a:t>
            </a:r>
            <a:r>
              <a:rPr lang="cs-CZ" sz="1600" dirty="0" smtClean="0">
                <a:solidFill>
                  <a:srgbClr val="0070C0"/>
                </a:solidFill>
              </a:rPr>
              <a:t>Spolehlivost je </a:t>
            </a:r>
            <a:r>
              <a:rPr lang="cs-CZ" sz="1600" dirty="0">
                <a:solidFill>
                  <a:srgbClr val="0070C0"/>
                </a:solidFill>
              </a:rPr>
              <a:t>velmi závislá </a:t>
            </a:r>
            <a:r>
              <a:rPr lang="cs-CZ" sz="1600" dirty="0" smtClean="0">
                <a:solidFill>
                  <a:srgbClr val="0070C0"/>
                </a:solidFill>
              </a:rPr>
              <a:t>na důsledné práci a </a:t>
            </a:r>
            <a:r>
              <a:rPr lang="cs-CZ" sz="1600" dirty="0">
                <a:solidFill>
                  <a:srgbClr val="0070C0"/>
                </a:solidFill>
              </a:rPr>
              <a:t>zkušenostech </a:t>
            </a:r>
            <a:r>
              <a:rPr lang="cs-CZ" sz="1600" dirty="0" smtClean="0">
                <a:solidFill>
                  <a:srgbClr val="0070C0"/>
                </a:solidFill>
              </a:rPr>
              <a:t>laboranta</a:t>
            </a:r>
          </a:p>
          <a:p>
            <a:endParaRPr lang="cs-CZ" sz="1600" dirty="0">
              <a:solidFill>
                <a:srgbClr val="0070C0"/>
              </a:solidFill>
            </a:endParaRPr>
          </a:p>
          <a:p>
            <a:r>
              <a:rPr lang="cs-CZ" sz="1600" dirty="0" smtClean="0">
                <a:solidFill>
                  <a:srgbClr val="00B050"/>
                </a:solidFill>
              </a:rPr>
              <a:t>-</a:t>
            </a:r>
            <a:r>
              <a:rPr lang="cs-CZ" sz="1600" dirty="0">
                <a:solidFill>
                  <a:srgbClr val="00B050"/>
                </a:solidFill>
              </a:rPr>
              <a:t>R</a:t>
            </a:r>
            <a:r>
              <a:rPr lang="cs-CZ" sz="1600" dirty="0" smtClean="0">
                <a:solidFill>
                  <a:srgbClr val="00B050"/>
                </a:solidFill>
              </a:rPr>
              <a:t>utinní analýzy malého množství periodicky se opakujících podobných vzorků</a:t>
            </a:r>
            <a:endParaRPr lang="en-US" sz="1600" dirty="0" smtClean="0">
              <a:solidFill>
                <a:srgbClr val="00B050"/>
              </a:solidFill>
            </a:endParaRPr>
          </a:p>
          <a:p>
            <a:endParaRPr lang="cs-CZ" sz="1600" dirty="0" smtClean="0">
              <a:solidFill>
                <a:srgbClr val="00B050"/>
              </a:solidFill>
            </a:endParaRPr>
          </a:p>
          <a:p>
            <a:r>
              <a:rPr lang="cs-CZ" sz="1600" dirty="0" smtClean="0">
                <a:solidFill>
                  <a:srgbClr val="00B050"/>
                </a:solidFill>
              </a:rPr>
              <a:t>-Některé klasické metody byly „</a:t>
            </a:r>
            <a:r>
              <a:rPr lang="cs-CZ" sz="1600" dirty="0" err="1" smtClean="0">
                <a:solidFill>
                  <a:srgbClr val="00B050"/>
                </a:solidFill>
              </a:rPr>
              <a:t>poinstrumentovány</a:t>
            </a:r>
            <a:r>
              <a:rPr lang="cs-CZ" sz="1600" dirty="0" smtClean="0">
                <a:solidFill>
                  <a:srgbClr val="00B050"/>
                </a:solidFill>
              </a:rPr>
              <a:t>“</a:t>
            </a:r>
            <a:r>
              <a:rPr lang="en-US" sz="1600" dirty="0" smtClean="0">
                <a:solidFill>
                  <a:srgbClr val="00B050"/>
                </a:solidFill>
              </a:rPr>
              <a:t>……</a:t>
            </a:r>
            <a:endParaRPr lang="cs-CZ" sz="1600" dirty="0" smtClean="0">
              <a:solidFill>
                <a:srgbClr val="00B050"/>
              </a:solidFill>
            </a:endParaRPr>
          </a:p>
          <a:p>
            <a:endParaRPr lang="cs-CZ" sz="1600" dirty="0">
              <a:solidFill>
                <a:srgbClr val="00B050"/>
              </a:solidFill>
            </a:endParaRPr>
          </a:p>
          <a:p>
            <a:r>
              <a:rPr lang="cs-CZ" sz="1600" b="1" dirty="0">
                <a:solidFill>
                  <a:srgbClr val="FF0000"/>
                </a:solidFill>
              </a:rPr>
              <a:t>- Jsou levné ??? …….ANO i </a:t>
            </a:r>
            <a:r>
              <a:rPr lang="cs-CZ" sz="1600" b="1" dirty="0" smtClean="0">
                <a:solidFill>
                  <a:srgbClr val="FF0000"/>
                </a:solidFill>
              </a:rPr>
              <a:t>NE…….</a:t>
            </a:r>
            <a:endParaRPr lang="cs-CZ" sz="1600" b="1" dirty="0">
              <a:solidFill>
                <a:srgbClr val="FF0000"/>
              </a:solidFill>
            </a:endParaRPr>
          </a:p>
          <a:p>
            <a:endParaRPr lang="cs-CZ" sz="1600" dirty="0">
              <a:solidFill>
                <a:srgbClr val="00B050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90832" y="15252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3300" dirty="0" smtClean="0"/>
              <a:t>Klasické vs. instrumentální </a:t>
            </a:r>
            <a:r>
              <a:rPr lang="cs-CZ" sz="3300" dirty="0"/>
              <a:t>analytické metody </a:t>
            </a:r>
            <a:endParaRPr lang="en-GB" sz="3300" dirty="0"/>
          </a:p>
        </p:txBody>
      </p:sp>
    </p:spTree>
    <p:extLst>
      <p:ext uri="{BB962C8B-B14F-4D97-AF65-F5344CB8AC3E}">
        <p14:creationId xmlns:p14="http://schemas.microsoft.com/office/powerpoint/2010/main" val="1775115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424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3300" dirty="0"/>
              <a:t>Klasické analytické metody kvalitativní</a:t>
            </a:r>
            <a:endParaRPr lang="en-GB" sz="3300" dirty="0"/>
          </a:p>
        </p:txBody>
      </p:sp>
      <p:sp>
        <p:nvSpPr>
          <p:cNvPr id="4" name="Rectangle 3"/>
          <p:cNvSpPr/>
          <p:nvPr/>
        </p:nvSpPr>
        <p:spPr>
          <a:xfrm>
            <a:off x="585481" y="3092437"/>
            <a:ext cx="67566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000" b="1" dirty="0">
                <a:solidFill>
                  <a:srgbClr val="000000"/>
                </a:solidFill>
                <a:latin typeface="Arial" panose="020B0604020202020204" pitchFamily="34" charset="0"/>
              </a:rPr>
              <a:t>Plamenová zkouška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000" b="1" dirty="0">
                <a:solidFill>
                  <a:srgbClr val="000000"/>
                </a:solidFill>
                <a:latin typeface="Arial" panose="020B0604020202020204" pitchFamily="34" charset="0"/>
              </a:rPr>
              <a:t>Sulfanové stanovení kationtů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000" b="1" dirty="0">
                <a:solidFill>
                  <a:srgbClr val="000000"/>
                </a:solidFill>
                <a:latin typeface="Arial" panose="020B0604020202020204" pitchFamily="34" charset="0"/>
              </a:rPr>
              <a:t>Dělění aniontů</a:t>
            </a:r>
            <a:endParaRPr lang="en-GB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192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ýsledek obrázku pro flame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108" y="2589121"/>
            <a:ext cx="3863682" cy="386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424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3300" dirty="0"/>
              <a:t>Plamenová zkouška</a:t>
            </a:r>
            <a:endParaRPr lang="en-GB" sz="3300" dirty="0"/>
          </a:p>
        </p:txBody>
      </p:sp>
      <p:sp>
        <p:nvSpPr>
          <p:cNvPr id="6" name="TextBox 5"/>
          <p:cNvSpPr txBox="1"/>
          <p:nvPr/>
        </p:nvSpPr>
        <p:spPr>
          <a:xfrm>
            <a:off x="160939" y="677324"/>
            <a:ext cx="67428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dirty="0"/>
              <a:t>-Kationty kovů barví plamen specifickou barvou – čárová emisní spektra</a:t>
            </a:r>
          </a:p>
          <a:p>
            <a:r>
              <a:rPr lang="cs-CZ" sz="1600" dirty="0"/>
              <a:t>-Velmi jednoduchý test, ktere může podat první informace o neznámem </a:t>
            </a:r>
            <a:r>
              <a:rPr lang="cs-CZ" sz="1600" dirty="0" smtClean="0"/>
              <a:t>vzorku</a:t>
            </a:r>
          </a:p>
          <a:p>
            <a:endParaRPr lang="cs-CZ" sz="1600" dirty="0" smtClean="0"/>
          </a:p>
          <a:p>
            <a:r>
              <a:rPr lang="cs-CZ" sz="1600" dirty="0" smtClean="0">
                <a:solidFill>
                  <a:srgbClr val="00B050"/>
                </a:solidFill>
              </a:rPr>
              <a:t>-Podstata je využita v moderních instrumentálních metodách</a:t>
            </a:r>
          </a:p>
          <a:p>
            <a:endParaRPr lang="cs-CZ" sz="1600" dirty="0"/>
          </a:p>
          <a:p>
            <a:r>
              <a:rPr lang="cs-CZ" sz="1600" dirty="0"/>
              <a:t>https://www.youtube.com/watch?v=1EXr_L7Ojqg</a:t>
            </a:r>
          </a:p>
        </p:txBody>
      </p:sp>
    </p:spTree>
    <p:extLst>
      <p:ext uri="{BB962C8B-B14F-4D97-AF65-F5344CB8AC3E}">
        <p14:creationId xmlns:p14="http://schemas.microsoft.com/office/powerpoint/2010/main" val="1904713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3" y="688937"/>
            <a:ext cx="6748272" cy="5728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574" y="688937"/>
            <a:ext cx="4936374" cy="252045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424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3300" dirty="0"/>
              <a:t>Sulfanové stanovení kationtů</a:t>
            </a:r>
            <a:endParaRPr lang="en-GB" sz="3300" dirty="0"/>
          </a:p>
        </p:txBody>
      </p:sp>
    </p:spTree>
    <p:extLst>
      <p:ext uri="{BB962C8B-B14F-4D97-AF65-F5344CB8AC3E}">
        <p14:creationId xmlns:p14="http://schemas.microsoft.com/office/powerpoint/2010/main" val="1390827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411" y="0"/>
            <a:ext cx="464928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0464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9" y="601646"/>
            <a:ext cx="8931564" cy="15717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3980"/>
            <a:ext cx="9144000" cy="470402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24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3300" dirty="0"/>
              <a:t>Stanovení aniontů</a:t>
            </a:r>
            <a:endParaRPr lang="en-GB" sz="3300" dirty="0"/>
          </a:p>
        </p:txBody>
      </p:sp>
    </p:spTree>
    <p:extLst>
      <p:ext uri="{BB962C8B-B14F-4D97-AF65-F5344CB8AC3E}">
        <p14:creationId xmlns:p14="http://schemas.microsoft.com/office/powerpoint/2010/main" val="3185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2708" y="1471038"/>
            <a:ext cx="5306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https://www.youtube.com/watch?v=s2SYV3azQpI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424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3300" dirty="0"/>
              <a:t>Stanovení aniontů – příklady</a:t>
            </a:r>
            <a:endParaRPr lang="en-GB" sz="3300" dirty="0"/>
          </a:p>
        </p:txBody>
      </p:sp>
      <p:sp>
        <p:nvSpPr>
          <p:cNvPr id="5" name="Rectangle 4"/>
          <p:cNvSpPr/>
          <p:nvPr/>
        </p:nvSpPr>
        <p:spPr>
          <a:xfrm>
            <a:off x="408215" y="2188615"/>
            <a:ext cx="560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https://www.youtube.com/watch?v=-xtAq9V9y8o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7007" y="182880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Soluce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7007" y="1153886"/>
            <a:ext cx="181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Kroužková reakce</a:t>
            </a:r>
          </a:p>
        </p:txBody>
      </p:sp>
    </p:spTree>
    <p:extLst>
      <p:ext uri="{BB962C8B-B14F-4D97-AF65-F5344CB8AC3E}">
        <p14:creationId xmlns:p14="http://schemas.microsoft.com/office/powerpoint/2010/main" val="743780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304800" y="1066800"/>
            <a:ext cx="8229600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cs-CZ" altLang="en-US" sz="2000" b="1" dirty="0">
                <a:latin typeface="Arial" pitchFamily="34" charset="0"/>
              </a:rPr>
              <a:t>gravimetrie (vážková analýza)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en-US" sz="2000" dirty="0">
                <a:latin typeface="Arial" pitchFamily="34" charset="0"/>
              </a:rPr>
              <a:t>	</a:t>
            </a:r>
            <a:r>
              <a:rPr lang="cs-CZ" altLang="en-US" sz="1600" dirty="0">
                <a:latin typeface="Arial" pitchFamily="34" charset="0"/>
              </a:rPr>
              <a:t>1. vysrážení analyzované látky z roztoku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en-US" sz="1600" dirty="0">
                <a:latin typeface="Arial" pitchFamily="34" charset="0"/>
              </a:rPr>
              <a:t>	2. její převedení na chemicky vhodnou formu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en-US" sz="1600" dirty="0">
                <a:latin typeface="Arial" pitchFamily="34" charset="0"/>
              </a:rPr>
              <a:t>	3. vážení, 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en-US" sz="1600" dirty="0">
                <a:latin typeface="Arial" pitchFamily="34" charset="0"/>
              </a:rPr>
              <a:t>	4. přepočet hmotnosti vážené formy na obsah stanovované složky</a:t>
            </a:r>
            <a:br>
              <a:rPr lang="cs-CZ" altLang="en-US" sz="1600" dirty="0">
                <a:latin typeface="Arial" pitchFamily="34" charset="0"/>
              </a:rPr>
            </a:br>
            <a:endParaRPr lang="cs-CZ" altLang="en-US" sz="1600" dirty="0">
              <a:latin typeface="Arial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cs-CZ" altLang="en-US" sz="2000" b="1" dirty="0">
                <a:latin typeface="Arial" pitchFamily="34" charset="0"/>
              </a:rPr>
              <a:t>titrace (volumetrická analýza)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en-US" sz="2000" dirty="0">
                <a:latin typeface="Arial" pitchFamily="34" charset="0"/>
              </a:rPr>
              <a:t>	</a:t>
            </a:r>
            <a:r>
              <a:rPr lang="cs-CZ" altLang="en-US" sz="1600" dirty="0">
                <a:latin typeface="Arial" pitchFamily="34" charset="0"/>
              </a:rPr>
              <a:t>1. analyzovaná složka vzorku reaguje s činidlem postupně přidávaným do roztoku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en-US" sz="1600" dirty="0">
                <a:latin typeface="Arial" pitchFamily="34" charset="0"/>
              </a:rPr>
              <a:t>	2. při zreagování veškeré složky přítomné ve vzorku dochází k (vizuálně)</a:t>
            </a:r>
            <a:br>
              <a:rPr lang="cs-CZ" altLang="en-US" sz="1600" dirty="0">
                <a:latin typeface="Arial" pitchFamily="34" charset="0"/>
              </a:rPr>
            </a:br>
            <a:r>
              <a:rPr lang="cs-CZ" altLang="en-US" sz="1600" dirty="0">
                <a:latin typeface="Arial" pitchFamily="34" charset="0"/>
              </a:rPr>
              <a:t>    pozorovatelné změně (např. změna zbarvení přidaného indikátoru)</a:t>
            </a:r>
          </a:p>
          <a:p>
            <a:pPr eaLnBrk="1" hangingPunct="1">
              <a:spcBef>
                <a:spcPct val="50000"/>
              </a:spcBef>
            </a:pPr>
            <a:r>
              <a:rPr lang="cs-CZ" altLang="en-US" sz="1600" dirty="0">
                <a:latin typeface="Arial" pitchFamily="34" charset="0"/>
              </a:rPr>
              <a:t>	3. spotřeba titračního činidla se přepočte na množství stanovované látky</a:t>
            </a:r>
          </a:p>
          <a:p>
            <a:pPr eaLnBrk="1" hangingPunct="1">
              <a:spcBef>
                <a:spcPct val="50000"/>
              </a:spcBef>
            </a:pPr>
            <a:endParaRPr lang="cs-CZ" altLang="en-US" sz="1600" dirty="0">
              <a:latin typeface="Arial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424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3300" dirty="0"/>
              <a:t>Kvantitativní analýza-klasické metody</a:t>
            </a:r>
            <a:endParaRPr lang="en-GB" sz="3300" dirty="0"/>
          </a:p>
        </p:txBody>
      </p:sp>
    </p:spTree>
    <p:extLst>
      <p:ext uri="{BB962C8B-B14F-4D97-AF65-F5344CB8AC3E}">
        <p14:creationId xmlns:p14="http://schemas.microsoft.com/office/powerpoint/2010/main" val="1731152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/>
        </p:nvSpPr>
        <p:spPr>
          <a:xfrm>
            <a:off x="411891" y="244205"/>
            <a:ext cx="8583828" cy="6401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VÁŽKOVÁ ANALÝZA (GRAVIMETRIE</a:t>
            </a:r>
            <a:r>
              <a:rPr lang="en-US" sz="3200" dirty="0" smtClean="0">
                <a:cs typeface="Times New Roman" panose="02020603050405020304" pitchFamily="18" charset="0"/>
              </a:rPr>
              <a:t>)</a:t>
            </a:r>
            <a:endParaRPr lang="cs-CZ" sz="3200" dirty="0" smtClean="0">
              <a:cs typeface="Times New Roman" panose="02020603050405020304" pitchFamily="18" charset="0"/>
            </a:endParaRPr>
          </a:p>
          <a:p>
            <a:endParaRPr lang="en-US" b="1" dirty="0">
              <a:cs typeface="Times New Roman" panose="02020603050405020304" pitchFamily="18" charset="0"/>
            </a:endParaRPr>
          </a:p>
          <a:p>
            <a:r>
              <a:rPr lang="cs-CZ" dirty="0" err="1" smtClean="0">
                <a:solidFill>
                  <a:srgbClr val="FF0000"/>
                </a:solidFill>
                <a:cs typeface="Times New Roman" panose="02020603050405020304" pitchFamily="18" charset="0"/>
              </a:rPr>
              <a:t>M</a:t>
            </a:r>
            <a:r>
              <a:rPr lang="en-US" dirty="0" err="1" smtClean="0">
                <a:solidFill>
                  <a:srgbClr val="FF0000"/>
                </a:solidFill>
                <a:cs typeface="Times New Roman" panose="02020603050405020304" pitchFamily="18" charset="0"/>
              </a:rPr>
              <a:t>nožství</a:t>
            </a:r>
            <a:r>
              <a:rPr 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cs typeface="Times New Roman" panose="02020603050405020304" pitchFamily="18" charset="0"/>
              </a:rPr>
              <a:t>analytu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 se </a:t>
            </a:r>
            <a:r>
              <a:rPr lang="en-US" dirty="0" err="1">
                <a:solidFill>
                  <a:srgbClr val="FF0000"/>
                </a:solidFill>
                <a:cs typeface="Times New Roman" panose="02020603050405020304" pitchFamily="18" charset="0"/>
              </a:rPr>
              <a:t>určuje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 z </a:t>
            </a:r>
            <a:r>
              <a:rPr lang="en-US" dirty="0" err="1" smtClean="0">
                <a:solidFill>
                  <a:srgbClr val="FF0000"/>
                </a:solidFill>
                <a:cs typeface="Times New Roman" panose="02020603050405020304" pitchFamily="18" charset="0"/>
              </a:rPr>
              <a:t>hmotnosti</a:t>
            </a:r>
            <a:endParaRPr lang="cs-CZ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• </a:t>
            </a:r>
            <a:r>
              <a:rPr lang="en-US" dirty="0" err="1">
                <a:cs typeface="Times New Roman" panose="02020603050405020304" pitchFamily="18" charset="0"/>
              </a:rPr>
              <a:t>samotného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analytu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izolovaného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ze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vzorku</a:t>
            </a:r>
            <a:endParaRPr lang="cs-CZ" dirty="0" smtClean="0">
              <a:cs typeface="Times New Roman" panose="02020603050405020304" pitchFamily="18" charset="0"/>
            </a:endParaRP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• </a:t>
            </a:r>
            <a:r>
              <a:rPr lang="en-US" dirty="0" err="1">
                <a:cs typeface="Times New Roman" panose="02020603050405020304" pitchFamily="18" charset="0"/>
              </a:rPr>
              <a:t>sloučeniny</a:t>
            </a:r>
            <a:r>
              <a:rPr lang="en-US" dirty="0">
                <a:cs typeface="Times New Roman" panose="02020603050405020304" pitchFamily="18" charset="0"/>
              </a:rPr>
              <a:t>, </a:t>
            </a:r>
            <a:r>
              <a:rPr lang="en-US" dirty="0" err="1">
                <a:cs typeface="Times New Roman" panose="02020603050405020304" pitchFamily="18" charset="0"/>
              </a:rPr>
              <a:t>na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kterou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byl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analyt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převeden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nebo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která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vznikla</a:t>
            </a:r>
            <a:r>
              <a:rPr lang="cs-CZ" dirty="0" smtClean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chemickou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reakcí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smtClean="0">
                <a:cs typeface="Times New Roman" panose="02020603050405020304" pitchFamily="18" charset="0"/>
              </a:rPr>
              <a:t>s</a:t>
            </a:r>
            <a:r>
              <a:rPr lang="cs-CZ" dirty="0" smtClean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analytem</a:t>
            </a:r>
            <a:endParaRPr lang="cs-CZ" dirty="0" smtClean="0">
              <a:cs typeface="Times New Roman" panose="02020603050405020304" pitchFamily="18" charset="0"/>
            </a:endParaRP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• </a:t>
            </a:r>
            <a:r>
              <a:rPr lang="en-US" dirty="0" err="1">
                <a:cs typeface="Times New Roman" panose="02020603050405020304" pitchFamily="18" charset="0"/>
              </a:rPr>
              <a:t>jiné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části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vzorku</a:t>
            </a:r>
            <a:endParaRPr lang="cs-CZ" dirty="0" smtClean="0">
              <a:cs typeface="Times New Roman" panose="02020603050405020304" pitchFamily="18" charset="0"/>
            </a:endParaRP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b="1" dirty="0" err="1">
                <a:cs typeface="Times New Roman" panose="02020603050405020304" pitchFamily="18" charset="0"/>
              </a:rPr>
              <a:t>Typický</a:t>
            </a:r>
            <a:r>
              <a:rPr lang="en-US" b="1" dirty="0">
                <a:cs typeface="Times New Roman" panose="02020603050405020304" pitchFamily="18" charset="0"/>
              </a:rPr>
              <a:t> </a:t>
            </a:r>
            <a:r>
              <a:rPr lang="en-US" b="1" dirty="0" err="1">
                <a:cs typeface="Times New Roman" panose="02020603050405020304" pitchFamily="18" charset="0"/>
              </a:rPr>
              <a:t>postup</a:t>
            </a:r>
            <a:r>
              <a:rPr lang="en-US" b="1" dirty="0">
                <a:cs typeface="Times New Roman" panose="02020603050405020304" pitchFamily="18" charset="0"/>
              </a:rPr>
              <a:t> </a:t>
            </a:r>
            <a:r>
              <a:rPr lang="en-US" b="1" dirty="0" err="1">
                <a:cs typeface="Times New Roman" panose="02020603050405020304" pitchFamily="18" charset="0"/>
              </a:rPr>
              <a:t>vážkového</a:t>
            </a:r>
            <a:r>
              <a:rPr lang="en-US" b="1" dirty="0">
                <a:cs typeface="Times New Roman" panose="02020603050405020304" pitchFamily="18" charset="0"/>
              </a:rPr>
              <a:t> </a:t>
            </a:r>
            <a:r>
              <a:rPr lang="en-US" b="1" dirty="0" err="1">
                <a:cs typeface="Times New Roman" panose="02020603050405020304" pitchFamily="18" charset="0"/>
              </a:rPr>
              <a:t>stanovení</a:t>
            </a:r>
            <a:r>
              <a:rPr lang="en-US" b="1" dirty="0">
                <a:cs typeface="Times New Roman" panose="02020603050405020304" pitchFamily="18" charset="0"/>
              </a:rPr>
              <a:t> v </a:t>
            </a:r>
            <a:r>
              <a:rPr lang="en-US" b="1" dirty="0" err="1">
                <a:cs typeface="Times New Roman" panose="02020603050405020304" pitchFamily="18" charset="0"/>
              </a:rPr>
              <a:t>anorganické</a:t>
            </a:r>
            <a:r>
              <a:rPr lang="en-US" b="1" dirty="0"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cs typeface="Times New Roman" panose="02020603050405020304" pitchFamily="18" charset="0"/>
              </a:rPr>
              <a:t>analyze</a:t>
            </a:r>
            <a:endParaRPr lang="cs-CZ" b="1" dirty="0" smtClean="0">
              <a:cs typeface="Times New Roman" panose="02020603050405020304" pitchFamily="18" charset="0"/>
            </a:endParaRP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• </a:t>
            </a:r>
            <a:r>
              <a:rPr lang="en-US" dirty="0" err="1">
                <a:cs typeface="Times New Roman" panose="02020603050405020304" pitchFamily="18" charset="0"/>
              </a:rPr>
              <a:t>převedení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analytu</a:t>
            </a:r>
            <a:r>
              <a:rPr lang="en-US" dirty="0">
                <a:cs typeface="Times New Roman" panose="02020603050405020304" pitchFamily="18" charset="0"/>
              </a:rPr>
              <a:t> do </a:t>
            </a:r>
            <a:r>
              <a:rPr lang="en-US" dirty="0" err="1" smtClean="0">
                <a:cs typeface="Times New Roman" panose="02020603050405020304" pitchFamily="18" charset="0"/>
              </a:rPr>
              <a:t>roztoku</a:t>
            </a:r>
            <a:endParaRPr lang="cs-CZ" dirty="0" smtClean="0">
              <a:cs typeface="Times New Roman" panose="02020603050405020304" pitchFamily="18" charset="0"/>
            </a:endParaRP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• </a:t>
            </a:r>
            <a:r>
              <a:rPr lang="en-US" dirty="0" err="1">
                <a:cs typeface="Times New Roman" panose="02020603050405020304" pitchFamily="18" charset="0"/>
              </a:rPr>
              <a:t>vyloučení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analytu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ve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formě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málo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rozpustné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sloučeniny</a:t>
            </a:r>
            <a:r>
              <a:rPr lang="en-US" dirty="0">
                <a:cs typeface="Times New Roman" panose="02020603050405020304" pitchFamily="18" charset="0"/>
              </a:rPr>
              <a:t> (</a:t>
            </a:r>
            <a:r>
              <a:rPr lang="en-US" dirty="0" err="1">
                <a:cs typeface="Times New Roman" panose="02020603050405020304" pitchFamily="18" charset="0"/>
              </a:rPr>
              <a:t>srážení</a:t>
            </a:r>
            <a:r>
              <a:rPr lang="en-US" dirty="0" smtClean="0">
                <a:cs typeface="Times New Roman" panose="02020603050405020304" pitchFamily="18" charset="0"/>
              </a:rPr>
              <a:t>)</a:t>
            </a:r>
            <a:endParaRPr lang="cs-CZ" dirty="0" smtClean="0">
              <a:cs typeface="Times New Roman" panose="02020603050405020304" pitchFamily="18" charset="0"/>
            </a:endParaRP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• </a:t>
            </a:r>
            <a:r>
              <a:rPr lang="en-US" dirty="0" err="1">
                <a:cs typeface="Times New Roman" panose="02020603050405020304" pitchFamily="18" charset="0"/>
              </a:rPr>
              <a:t>filtrace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sraženiny</a:t>
            </a:r>
            <a:endParaRPr lang="cs-CZ" dirty="0" smtClean="0">
              <a:cs typeface="Times New Roman" panose="02020603050405020304" pitchFamily="18" charset="0"/>
            </a:endParaRP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• </a:t>
            </a:r>
            <a:r>
              <a:rPr lang="en-US" dirty="0" err="1">
                <a:cs typeface="Times New Roman" panose="02020603050405020304" pitchFamily="18" charset="0"/>
              </a:rPr>
              <a:t>sušení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nebo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žíhání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sraženiny</a:t>
            </a:r>
            <a:r>
              <a:rPr lang="en-US" dirty="0">
                <a:cs typeface="Times New Roman" panose="02020603050405020304" pitchFamily="18" charset="0"/>
              </a:rPr>
              <a:t> → forma k </a:t>
            </a:r>
            <a:r>
              <a:rPr lang="en-US" dirty="0" err="1" smtClean="0">
                <a:cs typeface="Times New Roman" panose="02020603050405020304" pitchFamily="18" charset="0"/>
              </a:rPr>
              <a:t>vážení</a:t>
            </a:r>
            <a:endParaRPr lang="cs-CZ" dirty="0" smtClean="0">
              <a:cs typeface="Times New Roman" panose="02020603050405020304" pitchFamily="18" charset="0"/>
            </a:endParaRP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• </a:t>
            </a:r>
            <a:r>
              <a:rPr lang="en-US" dirty="0" err="1">
                <a:cs typeface="Times New Roman" panose="02020603050405020304" pitchFamily="18" charset="0"/>
              </a:rPr>
              <a:t>vážení</a:t>
            </a:r>
            <a:r>
              <a:rPr lang="en-US" dirty="0">
                <a:cs typeface="Times New Roman" panose="02020603050405020304" pitchFamily="18" charset="0"/>
              </a:rPr>
              <a:t> a </a:t>
            </a:r>
            <a:r>
              <a:rPr lang="en-US" dirty="0" err="1">
                <a:cs typeface="Times New Roman" panose="02020603050405020304" pitchFamily="18" charset="0"/>
              </a:rPr>
              <a:t>výpočet</a:t>
            </a:r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06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06"/>
            <a:ext cx="9144000" cy="674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82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994172"/>
          </a:xfrm>
        </p:spPr>
        <p:txBody>
          <a:bodyPr/>
          <a:lstStyle/>
          <a:p>
            <a:r>
              <a:rPr lang="cs-CZ" dirty="0"/>
              <a:t>Analytická chemie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1839" y="2388701"/>
            <a:ext cx="8566969" cy="37100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1. Analytická chemie kvalitativní 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jaké je chemické složení vzorku, 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		jaké chemické sloučeniny jsou přítomny ve vzorku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		elementární analýza-jednotlivé prvky mohou být přítomnz ve formě růyných sloučenin</a:t>
            </a:r>
          </a:p>
          <a:p>
            <a:pPr marL="0" indent="0">
              <a:buNone/>
            </a:pP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2. Analytická chemie kvantitativní 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jaký je obsah jednotlivých chemických komponet</a:t>
            </a:r>
          </a:p>
          <a:p>
            <a:pPr marL="0" indent="0">
              <a:buNone/>
            </a:pPr>
            <a:endParaRPr lang="cs-CZ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cs-CZ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3. Analýza chemické struktury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jaká je vnitřní struktura jednotlivých molekul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		funkční skupiny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		symetrie</a:t>
            </a:r>
          </a:p>
          <a:p>
            <a:pPr marL="0" indent="0">
              <a:buNone/>
            </a:pPr>
            <a:endParaRPr lang="cs-CZ" dirty="0"/>
          </a:p>
          <a:p>
            <a:endParaRPr lang="cs-C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12108" y="994172"/>
            <a:ext cx="7886700" cy="341594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 err="1">
                <a:solidFill>
                  <a:srgbClr val="00B050"/>
                </a:solidFill>
              </a:rPr>
              <a:t>Chemick</a:t>
            </a:r>
            <a:r>
              <a:rPr lang="cs-CZ" sz="2100" dirty="0">
                <a:solidFill>
                  <a:srgbClr val="00B050"/>
                </a:solidFill>
              </a:rPr>
              <a:t>ý obor zabývající se složením a strukturou </a:t>
            </a:r>
            <a:r>
              <a:rPr lang="cs-CZ" sz="2100" dirty="0" smtClean="0">
                <a:solidFill>
                  <a:srgbClr val="00B050"/>
                </a:solidFill>
              </a:rPr>
              <a:t>látek</a:t>
            </a:r>
            <a:endParaRPr lang="cs-CZ" sz="2100" dirty="0">
              <a:solidFill>
                <a:srgbClr val="00B050"/>
              </a:solidFill>
            </a:endParaRPr>
          </a:p>
        </p:txBody>
      </p:sp>
      <p:sp>
        <p:nvSpPr>
          <p:cNvPr id="7" name="AutoShape 2" descr="Výsledek obrázku pro ether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436" y="5961383"/>
            <a:ext cx="1436586" cy="445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88" y="5750213"/>
            <a:ext cx="1063862" cy="697013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12108" y="1459610"/>
            <a:ext cx="7886700" cy="341594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100" dirty="0" smtClean="0">
                <a:solidFill>
                  <a:srgbClr val="FF0000"/>
                </a:solidFill>
              </a:rPr>
              <a:t>Podpůrný obor pro ostatní NEJEN chemické obory</a:t>
            </a:r>
            <a:endParaRPr lang="cs-CZ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831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0874"/>
            <a:ext cx="9144000" cy="537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11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74" y="0"/>
            <a:ext cx="8308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06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630"/>
            <a:ext cx="9144000" cy="562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75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036" y="250384"/>
            <a:ext cx="6052060" cy="2970611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97" y="4130877"/>
            <a:ext cx="7298724" cy="2154088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83672"/>
            <a:ext cx="9144000" cy="52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17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62" y="163833"/>
            <a:ext cx="7520476" cy="653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23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8" y="247744"/>
            <a:ext cx="9144000" cy="623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13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877"/>
            <a:ext cx="9144000" cy="442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09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684"/>
            <a:ext cx="9144000" cy="49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33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405"/>
            <a:ext cx="9144000" cy="556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94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"/>
            <a:ext cx="9144000" cy="4745651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4205"/>
            <a:ext cx="9144000" cy="207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89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8516" y="823139"/>
            <a:ext cx="8708527" cy="32635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 Správnost analýzy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– shoda mezi výsledkem analýzy a skutečným složením vzorku </a:t>
            </a:r>
            <a:endParaRPr lang="cs-CZ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Přesnost </a:t>
            </a: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analýzy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– reprodukovatelnost výsledku </a:t>
            </a:r>
            <a:r>
              <a:rPr lang="cs-CZ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opakovanou analýzou 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téhož vzorku</a:t>
            </a:r>
          </a:p>
          <a:p>
            <a:pPr marL="0" indent="0">
              <a:buNone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 Spolehlivost analýzy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– kombinace přesnosti a správnosti analýzy</a:t>
            </a:r>
          </a:p>
          <a:p>
            <a:pPr marL="0" indent="0">
              <a:buNone/>
            </a:pPr>
            <a:r>
              <a:rPr lang="cs-CZ" sz="1600" b="1" dirty="0">
                <a:latin typeface="Arial" panose="020B0604020202020204" pitchFamily="34" charset="0"/>
                <a:cs typeface="Arial" panose="020B0604020202020204" pitchFamily="34" charset="0"/>
              </a:rPr>
              <a:t> Mez detekce</a:t>
            </a:r>
            <a:r>
              <a:rPr lang="cs-CZ" sz="1600" dirty="0">
                <a:latin typeface="Arial" panose="020B0604020202020204" pitchFamily="34" charset="0"/>
                <a:cs typeface="Arial" panose="020B0604020202020204" pitchFamily="34" charset="0"/>
              </a:rPr>
              <a:t>– nejmenší množství látky kvalitativně detekovatelné vybranou metodou</a:t>
            </a:r>
          </a:p>
          <a:p>
            <a:pPr marL="0" indent="0">
              <a:buNone/>
            </a:pPr>
            <a:r>
              <a:rPr lang="cs-CZ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Mez stanovitelnosti</a:t>
            </a:r>
            <a:r>
              <a:rPr lang="cs-CZ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nejmenší množství látky kvantitativně analyzovatelné vybranou metodou</a:t>
            </a:r>
          </a:p>
          <a:p>
            <a:pPr marL="0" indent="0">
              <a:buNone/>
            </a:pPr>
            <a:endParaRPr lang="cs-CZ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cs-CZ" sz="16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Tyto parametry je nutno zvážit v kontextu očekávaného výsledku </a:t>
            </a:r>
            <a:r>
              <a:rPr lang="cs-CZ" sz="1600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analýzy, času </a:t>
            </a:r>
            <a:r>
              <a:rPr lang="cs-CZ" sz="16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CENY !</a:t>
            </a:r>
          </a:p>
          <a:p>
            <a:pPr marL="0" indent="0">
              <a:buNone/>
            </a:pPr>
            <a:endParaRPr lang="cs-CZ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cs-CZ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cs-CZ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cs-CZ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cs-CZ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cs-CZ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3300" dirty="0"/>
              <a:t>Analytická chemie-základní pojmy</a:t>
            </a:r>
            <a:endParaRPr lang="en-GB" sz="3300" dirty="0"/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xmlns="" id="{591483B5-B682-CEC2-47BB-58DF4D89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835" y="3359796"/>
            <a:ext cx="5744187" cy="309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79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24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3300" dirty="0"/>
              <a:t>Volumetrie</a:t>
            </a:r>
            <a:endParaRPr lang="en-GB" sz="3300" dirty="0"/>
          </a:p>
        </p:txBody>
      </p:sp>
      <p:sp>
        <p:nvSpPr>
          <p:cNvPr id="2" name="Rectangle 1"/>
          <p:cNvSpPr/>
          <p:nvPr/>
        </p:nvSpPr>
        <p:spPr>
          <a:xfrm>
            <a:off x="355599" y="818388"/>
            <a:ext cx="856672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en-US" sz="1400" b="1" dirty="0">
                <a:latin typeface="Arial" pitchFamily="34" charset="0"/>
              </a:rPr>
              <a:t>	</a:t>
            </a:r>
            <a:r>
              <a:rPr lang="cs-CZ" altLang="en-US" sz="1400" dirty="0">
                <a:latin typeface="Arial" pitchFamily="34" charset="0"/>
              </a:rPr>
              <a:t>1. analyzovaná složka vzorku reaguje s činidlem postupně přidávaným do roztoku</a:t>
            </a:r>
          </a:p>
          <a:p>
            <a:pPr>
              <a:spcBef>
                <a:spcPct val="50000"/>
              </a:spcBef>
            </a:pPr>
            <a:r>
              <a:rPr lang="cs-CZ" altLang="en-US" sz="1400" dirty="0">
                <a:latin typeface="Arial" pitchFamily="34" charset="0"/>
              </a:rPr>
              <a:t>	2. při zreagování veškeré složky přítomné ve vzorku dochází k (vizuálně)</a:t>
            </a:r>
            <a:br>
              <a:rPr lang="cs-CZ" altLang="en-US" sz="1400" dirty="0">
                <a:latin typeface="Arial" pitchFamily="34" charset="0"/>
              </a:rPr>
            </a:br>
            <a:r>
              <a:rPr lang="cs-CZ" altLang="en-US" sz="1400" dirty="0">
                <a:latin typeface="Arial" pitchFamily="34" charset="0"/>
              </a:rPr>
              <a:t>    pozorovatelné změně (např. změna zbarvení přidaného indikátoru)</a:t>
            </a:r>
          </a:p>
          <a:p>
            <a:pPr>
              <a:spcBef>
                <a:spcPct val="50000"/>
              </a:spcBef>
            </a:pPr>
            <a:r>
              <a:rPr lang="cs-CZ" altLang="en-US" sz="1400" dirty="0">
                <a:latin typeface="Arial" pitchFamily="34" charset="0"/>
              </a:rPr>
              <a:t>	3. spotřeba titračního činidla se přepočte na množství stanovované látky</a:t>
            </a:r>
          </a:p>
        </p:txBody>
      </p:sp>
      <p:sp>
        <p:nvSpPr>
          <p:cNvPr id="5" name="Rectangle 4"/>
          <p:cNvSpPr/>
          <p:nvPr/>
        </p:nvSpPr>
        <p:spPr>
          <a:xfrm>
            <a:off x="355599" y="2683676"/>
            <a:ext cx="8566728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en-US" sz="1400" b="1" dirty="0">
                <a:latin typeface="Arial" pitchFamily="34" charset="0"/>
              </a:rPr>
              <a:t>Reakce v průběhy titrace musí být</a:t>
            </a:r>
          </a:p>
          <a:p>
            <a:pPr>
              <a:spcBef>
                <a:spcPct val="50000"/>
              </a:spcBef>
            </a:pPr>
            <a:r>
              <a:rPr lang="cs-CZ" altLang="en-US" sz="1400" dirty="0">
                <a:latin typeface="Arial" pitchFamily="34" charset="0"/>
              </a:rPr>
              <a:t>	1. velmy rychlá</a:t>
            </a:r>
          </a:p>
          <a:p>
            <a:pPr>
              <a:spcBef>
                <a:spcPct val="50000"/>
              </a:spcBef>
            </a:pPr>
            <a:r>
              <a:rPr lang="cs-CZ" altLang="en-US" sz="1400" dirty="0">
                <a:latin typeface="Arial" pitchFamily="34" charset="0"/>
              </a:rPr>
              <a:t>	2. nevratná</a:t>
            </a:r>
          </a:p>
          <a:p>
            <a:pPr>
              <a:spcBef>
                <a:spcPct val="50000"/>
              </a:spcBef>
            </a:pPr>
            <a:r>
              <a:rPr lang="cs-CZ" altLang="en-US" sz="1400" dirty="0">
                <a:latin typeface="Arial" pitchFamily="34" charset="0"/>
              </a:rPr>
              <a:t>	3. bod ekvivalence musí být detekovatelný</a:t>
            </a:r>
          </a:p>
        </p:txBody>
      </p:sp>
      <p:sp>
        <p:nvSpPr>
          <p:cNvPr id="6" name="Rectangle 5"/>
          <p:cNvSpPr/>
          <p:nvPr/>
        </p:nvSpPr>
        <p:spPr>
          <a:xfrm>
            <a:off x="355599" y="4186868"/>
            <a:ext cx="8566728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en-US" sz="1400" b="1" dirty="0">
                <a:latin typeface="Arial" pitchFamily="34" charset="0"/>
                <a:cs typeface="Arial" panose="020B0604020202020204" pitchFamily="34" charset="0"/>
              </a:rPr>
              <a:t>Pojmy</a:t>
            </a:r>
          </a:p>
          <a:p>
            <a:pPr>
              <a:spcBef>
                <a:spcPct val="50000"/>
              </a:spcBef>
            </a:pPr>
            <a:r>
              <a:rPr lang="cs-CZ" altLang="en-US" sz="1400" dirty="0">
                <a:latin typeface="Arial" pitchFamily="34" charset="0"/>
                <a:cs typeface="Arial" panose="020B0604020202020204" pitchFamily="34" charset="0"/>
              </a:rPr>
              <a:t>	1. odměrný roztok – roztok činidla o známé koncetraci</a:t>
            </a:r>
          </a:p>
          <a:p>
            <a:pPr>
              <a:spcBef>
                <a:spcPct val="50000"/>
              </a:spcBef>
            </a:pPr>
            <a:r>
              <a:rPr lang="cs-CZ" altLang="en-US" sz="1400" dirty="0">
                <a:latin typeface="Arial" pitchFamily="34" charset="0"/>
                <a:cs typeface="Arial" panose="020B0604020202020204" pitchFamily="34" charset="0"/>
              </a:rPr>
              <a:t>	2. základní látka – látka, jež je dostatečně stabilní, aby mohla být použita na přípravu 	odměrných roztoků, případně slouží ke stanovení koncetrace odměrného roztoku definovanou 	reakcí.</a:t>
            </a:r>
          </a:p>
          <a:p>
            <a:pPr>
              <a:spcBef>
                <a:spcPct val="50000"/>
              </a:spcBef>
            </a:pPr>
            <a:r>
              <a:rPr lang="cs-CZ" altLang="en-US" sz="1400" dirty="0">
                <a:latin typeface="Arial" pitchFamily="34" charset="0"/>
                <a:cs typeface="Arial" panose="020B0604020202020204" pitchFamily="34" charset="0"/>
              </a:rPr>
              <a:t>	3. bod ekvivalence -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stav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kdy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látkové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množství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titračního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činidla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jeho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látková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koncentrace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vynásobená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spotřebovaným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objemem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při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titraci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) je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ekvivalentní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látkovému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množství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stanovované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látky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cs-CZ" altLang="en-US" sz="1400" dirty="0">
              <a:latin typeface="Arial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294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59" y="1798781"/>
            <a:ext cx="7031736" cy="4572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424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3300" dirty="0"/>
              <a:t>Volumetrie-instrumentace</a:t>
            </a:r>
            <a:endParaRPr lang="en-GB" sz="3300" dirty="0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xmlns="" id="{5645B0C7-BF82-63EE-4F07-E5FCB2A8EF4C}"/>
              </a:ext>
            </a:extLst>
          </p:cNvPr>
          <p:cNvSpPr txBox="1"/>
          <p:nvPr/>
        </p:nvSpPr>
        <p:spPr>
          <a:xfrm>
            <a:off x="3658480" y="1213930"/>
            <a:ext cx="1827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In – Out kalibrace</a:t>
            </a:r>
          </a:p>
        </p:txBody>
      </p:sp>
    </p:spTree>
    <p:extLst>
      <p:ext uri="{BB962C8B-B14F-4D97-AF65-F5344CB8AC3E}">
        <p14:creationId xmlns:p14="http://schemas.microsoft.com/office/powerpoint/2010/main" val="2574605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580" y="4106580"/>
            <a:ext cx="5261727" cy="23923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28" y="895926"/>
            <a:ext cx="7758545" cy="27154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361" y="133731"/>
            <a:ext cx="1490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b="1" dirty="0"/>
              <a:t>Indikátory</a:t>
            </a:r>
          </a:p>
        </p:txBody>
      </p:sp>
      <p:sp>
        <p:nvSpPr>
          <p:cNvPr id="3" name="Rectangle 2"/>
          <p:cNvSpPr/>
          <p:nvPr/>
        </p:nvSpPr>
        <p:spPr>
          <a:xfrm>
            <a:off x="281709" y="4522216"/>
            <a:ext cx="272934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en-US" sz="1200" dirty="0">
                <a:latin typeface="Arial" pitchFamily="34" charset="0"/>
              </a:rPr>
              <a:t>Indikátor musí mít barevně odlišnou</a:t>
            </a:r>
          </a:p>
          <a:p>
            <a:pPr>
              <a:spcBef>
                <a:spcPct val="50000"/>
              </a:spcBef>
            </a:pPr>
            <a:r>
              <a:rPr lang="cs-CZ" altLang="en-US" sz="1200" dirty="0">
                <a:latin typeface="Arial" pitchFamily="34" charset="0"/>
              </a:rPr>
              <a:t>hydrolyzovanou-nehydrolyzovanou</a:t>
            </a:r>
          </a:p>
          <a:p>
            <a:pPr>
              <a:spcBef>
                <a:spcPct val="50000"/>
              </a:spcBef>
            </a:pPr>
            <a:r>
              <a:rPr lang="cs-CZ" altLang="en-US" sz="1200" dirty="0">
                <a:latin typeface="Arial" pitchFamily="34" charset="0"/>
              </a:rPr>
              <a:t>oxidovanou-redukovanou</a:t>
            </a:r>
          </a:p>
          <a:p>
            <a:pPr>
              <a:spcBef>
                <a:spcPct val="50000"/>
              </a:spcBef>
            </a:pPr>
            <a:r>
              <a:rPr lang="cs-CZ" altLang="en-US" sz="1200" dirty="0">
                <a:latin typeface="Arial" pitchFamily="34" charset="0"/>
              </a:rPr>
              <a:t>volnou-vázanou</a:t>
            </a:r>
          </a:p>
          <a:p>
            <a:pPr>
              <a:spcBef>
                <a:spcPct val="50000"/>
              </a:spcBef>
            </a:pPr>
            <a:r>
              <a:rPr lang="cs-CZ" altLang="en-US" sz="1200" dirty="0">
                <a:latin typeface="Arial" pitchFamily="34" charset="0"/>
              </a:rPr>
              <a:t>formu</a:t>
            </a:r>
          </a:p>
        </p:txBody>
      </p:sp>
      <p:sp>
        <p:nvSpPr>
          <p:cNvPr id="6" name="Rectangle 5"/>
          <p:cNvSpPr/>
          <p:nvPr/>
        </p:nvSpPr>
        <p:spPr>
          <a:xfrm>
            <a:off x="5892800" y="3968080"/>
            <a:ext cx="27293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en-US" sz="1200" dirty="0">
                <a:latin typeface="Arial" pitchFamily="34" charset="0"/>
              </a:rPr>
              <a:t>fenolftalein</a:t>
            </a:r>
          </a:p>
        </p:txBody>
      </p:sp>
    </p:spTree>
    <p:extLst>
      <p:ext uri="{BB962C8B-B14F-4D97-AF65-F5344CB8AC3E}">
        <p14:creationId xmlns:p14="http://schemas.microsoft.com/office/powerpoint/2010/main" val="3069795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49053" y="998412"/>
            <a:ext cx="54537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https://www.youtube.com/watch?v=8UiuE7Xx5l8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424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3300" dirty="0"/>
              <a:t>Ukázka typické titrace</a:t>
            </a:r>
            <a:endParaRPr lang="en-GB" sz="3300" dirty="0"/>
          </a:p>
        </p:txBody>
      </p:sp>
      <p:sp>
        <p:nvSpPr>
          <p:cNvPr id="5" name="Rectangle 4"/>
          <p:cNvSpPr/>
          <p:nvPr/>
        </p:nvSpPr>
        <p:spPr>
          <a:xfrm>
            <a:off x="1948872" y="1838799"/>
            <a:ext cx="545374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Acidobazické titrace 	Alkalimetrie</a:t>
            </a:r>
          </a:p>
          <a:p>
            <a:r>
              <a:rPr lang="cs-CZ" dirty="0"/>
              <a:t>			Acidimetrie</a:t>
            </a:r>
          </a:p>
          <a:p>
            <a:r>
              <a:rPr lang="cs-CZ" dirty="0"/>
              <a:t>Redoxní			Bromátometrie</a:t>
            </a:r>
          </a:p>
          <a:p>
            <a:r>
              <a:rPr lang="cs-CZ" dirty="0"/>
              <a:t>			Jodometrie</a:t>
            </a:r>
          </a:p>
          <a:p>
            <a:r>
              <a:rPr lang="cs-CZ" dirty="0"/>
              <a:t>			Dichromátometrie</a:t>
            </a:r>
          </a:p>
          <a:p>
            <a:r>
              <a:rPr lang="cs-CZ" dirty="0"/>
              <a:t>			Cerimetrie</a:t>
            </a:r>
          </a:p>
          <a:p>
            <a:r>
              <a:rPr lang="cs-CZ" dirty="0"/>
              <a:t>			Titanometrie</a:t>
            </a:r>
          </a:p>
          <a:p>
            <a:r>
              <a:rPr lang="cs-CZ" dirty="0"/>
              <a:t>			Manganometrie</a:t>
            </a:r>
          </a:p>
          <a:p>
            <a:r>
              <a:rPr lang="cs-CZ" dirty="0"/>
              <a:t>Komplexotvorné		Chelatometrie</a:t>
            </a:r>
          </a:p>
          <a:p>
            <a:r>
              <a:rPr lang="cs-CZ" dirty="0"/>
              <a:t>			Merkurimetrie</a:t>
            </a:r>
          </a:p>
          <a:p>
            <a:r>
              <a:rPr lang="cs-CZ" dirty="0"/>
              <a:t>			Argentometrie</a:t>
            </a:r>
          </a:p>
        </p:txBody>
      </p:sp>
    </p:spTree>
    <p:extLst>
      <p:ext uri="{BB962C8B-B14F-4D97-AF65-F5344CB8AC3E}">
        <p14:creationId xmlns:p14="http://schemas.microsoft.com/office/powerpoint/2010/main" val="447071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1" y="595396"/>
            <a:ext cx="8824613" cy="497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361" y="133731"/>
            <a:ext cx="1633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Jodometrie</a:t>
            </a:r>
            <a:endParaRPr lang="cs-CZ" sz="2400" b="1" dirty="0"/>
          </a:p>
        </p:txBody>
      </p:sp>
    </p:spTree>
    <p:extLst>
      <p:ext uri="{BB962C8B-B14F-4D97-AF65-F5344CB8AC3E}">
        <p14:creationId xmlns:p14="http://schemas.microsoft.com/office/powerpoint/2010/main" val="447071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86" y="1115841"/>
            <a:ext cx="8941214" cy="4860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64879" y="400344"/>
            <a:ext cx="5617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https://www.youtube.com/watch?v=RKR0XFFcbnk</a:t>
            </a:r>
          </a:p>
        </p:txBody>
      </p:sp>
    </p:spTree>
    <p:extLst>
      <p:ext uri="{BB962C8B-B14F-4D97-AF65-F5344CB8AC3E}">
        <p14:creationId xmlns:p14="http://schemas.microsoft.com/office/powerpoint/2010/main" val="2846639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15" y="349903"/>
            <a:ext cx="8720010" cy="423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280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00" y="1709701"/>
            <a:ext cx="8774411" cy="3482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114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35" y="642567"/>
            <a:ext cx="8799976" cy="374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361" y="133731"/>
            <a:ext cx="2147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Brom</a:t>
            </a:r>
            <a:r>
              <a:rPr lang="cs-CZ" sz="2400" b="1" dirty="0"/>
              <a:t>átometrie</a:t>
            </a:r>
          </a:p>
        </p:txBody>
      </p:sp>
      <p:sp>
        <p:nvSpPr>
          <p:cNvPr id="2" name="Rectangle 1"/>
          <p:cNvSpPr/>
          <p:nvPr/>
        </p:nvSpPr>
        <p:spPr>
          <a:xfrm>
            <a:off x="2489200" y="474990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dirty="0">
                <a:latin typeface="Times New Roman" panose="02020603050405020304" pitchFamily="18" charset="0"/>
                <a:ea typeface="Times New Roman" panose="02020603050405020304" pitchFamily="18" charset="0"/>
              </a:rPr>
              <a:t>Jako základní látka v bromátometrii se používá KBrO</a:t>
            </a:r>
            <a:r>
              <a:rPr lang="cs-CZ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cs-CZ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Jako pomocná látka se používá KBr.</a:t>
            </a:r>
            <a:endParaRPr lang="en-GB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476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6" y="108446"/>
            <a:ext cx="6319203" cy="5427980"/>
          </a:xfrm>
          <a:prstGeom prst="rect">
            <a:avLst/>
          </a:prstGeom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87927" y="119149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2246119"/>
              </p:ext>
            </p:extLst>
          </p:nvPr>
        </p:nvGraphicFramePr>
        <p:xfrm>
          <a:off x="3273538" y="5574896"/>
          <a:ext cx="5522417" cy="1283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4" imgW="4495800" imgH="1041400" progId="Equation.3">
                  <p:embed/>
                </p:oleObj>
              </mc:Choice>
              <mc:Fallback>
                <p:oleObj name="Equation" r:id="rId4" imgW="4495800" imgH="1041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3538" y="5574896"/>
                        <a:ext cx="5522417" cy="12831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4607039" y="4774679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Spotřeby činidla při nepřímém stanovení:   č.1: 15,80ml    č.2: 15,80ml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cs-CZ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GB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07039" y="501705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KBrO</a:t>
            </a:r>
            <a:r>
              <a:rPr lang="cs-CZ" sz="1200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cs-CZ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– KBr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cs-CZ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(c=0,01596mol/l).</a:t>
            </a:r>
            <a:endParaRPr lang="en-GB" sz="12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163347"/>
              </p:ext>
            </p:extLst>
          </p:nvPr>
        </p:nvGraphicFramePr>
        <p:xfrm>
          <a:off x="5840871" y="4591799"/>
          <a:ext cx="2195168" cy="182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75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975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dirty="0">
                          <a:effectLst/>
                        </a:rPr>
                        <a:t>Vzorek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dirty="0">
                          <a:effectLst/>
                        </a:rPr>
                        <a:t>1,7112g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7404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994172"/>
          </a:xfrm>
        </p:spPr>
        <p:txBody>
          <a:bodyPr>
            <a:normAutofit/>
          </a:bodyPr>
          <a:lstStyle/>
          <a:p>
            <a:r>
              <a:rPr lang="cs-CZ" sz="3300" dirty="0"/>
              <a:t>Analytické metody</a:t>
            </a:r>
            <a:r>
              <a:rPr lang="en-US" sz="3300" dirty="0"/>
              <a:t>-d</a:t>
            </a:r>
            <a:r>
              <a:rPr lang="cs-CZ" sz="3300" dirty="0"/>
              <a:t>ělení</a:t>
            </a:r>
            <a:endParaRPr lang="en-GB" sz="33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6440" y="801631"/>
            <a:ext cx="8566969" cy="59224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1. Množství vzorku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mikroanalýza, hmotnost vzorku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&gt; 0,001g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semi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kroanalýza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0.1-0.01 g</a:t>
            </a:r>
            <a:endParaRPr lang="cs-CZ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makroanalýza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&gt; 1g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pPr marL="0" indent="0">
              <a:buNone/>
            </a:pP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Stav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vzorku</a:t>
            </a:r>
            <a:endParaRPr lang="cs-CZ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destruk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ční metody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většina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destruk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ční metody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malý vzorek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nedestrukční metody-specialní důvody např. analýza drahých kovů </a:t>
            </a:r>
          </a:p>
          <a:p>
            <a:pPr marL="0" indent="0">
              <a:buNone/>
            </a:pP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3. Typ vzorku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homogenní – kapaliny, plyny, pevné látky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heterogenní – emulze, suspenze, pěny, aerosoly…… </a:t>
            </a:r>
            <a:r>
              <a:rPr lang="cs-CZ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zadání analýzy je obzvláště složité </a:t>
            </a:r>
          </a:p>
          <a:p>
            <a:pPr marL="0" indent="0">
              <a:buNone/>
            </a:pP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4. Metodika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klasické metody – definovaná chemická reakce mezi studovanou látkou a </a:t>
            </a:r>
            <a:r>
              <a:rPr lang="cs-CZ" sz="1200" i="1" dirty="0">
                <a:latin typeface="Arial" panose="020B0604020202020204" pitchFamily="34" charset="0"/>
                <a:cs typeface="Arial" panose="020B0604020202020204" pitchFamily="34" charset="0"/>
              </a:rPr>
              <a:t>činidlem</a:t>
            </a:r>
            <a:endParaRPr lang="cs-CZ" sz="1200" i="1" dirty="0"/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instrumentální metody – využití fyzikálních metod (</a:t>
            </a:r>
            <a:r>
              <a:rPr lang="cs-CZ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dnes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zcela</a:t>
            </a:r>
            <a:r>
              <a:rPr lang="cs-CZ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dominantní postavení)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				rychlé, přesné, možnost analyzovat současně mnoho 						parametrů, možnost automatizace procesu.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. Kontinuita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jednorázové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kroková – analýza je prováděna v pravidelných časových intervalech-monitoring životního prostředí</a:t>
            </a: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– kontinuální – analýza je prováděna </a:t>
            </a:r>
            <a:r>
              <a:rPr lang="cs-CZ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kontinuálně-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monitorov</a:t>
            </a:r>
            <a:r>
              <a:rPr lang="cs-CZ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ání</a:t>
            </a:r>
            <a:r>
              <a:rPr lang="cs-CZ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a řízení 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chemických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reakc</a:t>
            </a:r>
            <a:r>
              <a:rPr lang="cs-CZ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í v průmyslu</a:t>
            </a:r>
            <a:endParaRPr lang="cs-CZ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03" y="324091"/>
            <a:ext cx="3353376" cy="222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92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80988"/>
            <a:ext cx="8610600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250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0" y="1265383"/>
            <a:ext cx="3354620" cy="5430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619" y="3001819"/>
            <a:ext cx="4520687" cy="264460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424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3300" dirty="0"/>
              <a:t>Volumetrie – potenciometrická detekce</a:t>
            </a:r>
            <a:endParaRPr lang="en-GB" sz="3300" dirty="0"/>
          </a:p>
        </p:txBody>
      </p:sp>
      <p:sp>
        <p:nvSpPr>
          <p:cNvPr id="7" name="Rectangle 6"/>
          <p:cNvSpPr/>
          <p:nvPr/>
        </p:nvSpPr>
        <p:spPr>
          <a:xfrm>
            <a:off x="0" y="762566"/>
            <a:ext cx="79525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Skleněná elektroda (kombinovaná)-potenciál zavisí na hodnotě pH</a:t>
            </a:r>
          </a:p>
        </p:txBody>
      </p:sp>
      <p:sp>
        <p:nvSpPr>
          <p:cNvPr id="8" name="Rectangle 7"/>
          <p:cNvSpPr/>
          <p:nvPr/>
        </p:nvSpPr>
        <p:spPr>
          <a:xfrm>
            <a:off x="5416816" y="2177756"/>
            <a:ext cx="1986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E = E1 + 0,059 * pH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4236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19" y="2331747"/>
            <a:ext cx="4667250" cy="4448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339" y="3302430"/>
            <a:ext cx="3187777" cy="20449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8810" y="780252"/>
            <a:ext cx="8141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-T</a:t>
            </a:r>
            <a:r>
              <a:rPr lang="en-GB" dirty="0" err="1"/>
              <a:t>itrační</a:t>
            </a:r>
            <a:r>
              <a:rPr lang="en-GB" dirty="0"/>
              <a:t> </a:t>
            </a:r>
            <a:r>
              <a:rPr lang="en-GB" dirty="0" err="1"/>
              <a:t>činidla</a:t>
            </a:r>
            <a:r>
              <a:rPr lang="en-GB" dirty="0"/>
              <a:t> </a:t>
            </a:r>
            <a:r>
              <a:rPr lang="en-GB" dirty="0" err="1"/>
              <a:t>bývají</a:t>
            </a:r>
            <a:r>
              <a:rPr lang="en-GB" dirty="0"/>
              <a:t> 20 – 100x </a:t>
            </a:r>
            <a:r>
              <a:rPr lang="en-GB" dirty="0" err="1"/>
              <a:t>koncentrovanější</a:t>
            </a:r>
            <a:r>
              <a:rPr lang="en-GB" dirty="0"/>
              <a:t> </a:t>
            </a:r>
            <a:r>
              <a:rPr lang="en-GB" dirty="0" err="1"/>
              <a:t>než</a:t>
            </a:r>
            <a:r>
              <a:rPr lang="en-GB" dirty="0"/>
              <a:t> </a:t>
            </a:r>
            <a:r>
              <a:rPr lang="en-GB" dirty="0" err="1"/>
              <a:t>titrovaný</a:t>
            </a:r>
            <a:r>
              <a:rPr lang="en-GB" dirty="0"/>
              <a:t> </a:t>
            </a:r>
            <a:r>
              <a:rPr lang="en-GB" dirty="0" err="1"/>
              <a:t>roztok</a:t>
            </a:r>
            <a:r>
              <a:rPr lang="en-GB" dirty="0"/>
              <a:t>, aby se </a:t>
            </a:r>
            <a:r>
              <a:rPr lang="en-GB" dirty="0" err="1"/>
              <a:t>při</a:t>
            </a:r>
            <a:r>
              <a:rPr lang="en-GB" dirty="0"/>
              <a:t> </a:t>
            </a:r>
            <a:r>
              <a:rPr lang="en-GB" dirty="0" err="1"/>
              <a:t>titraci</a:t>
            </a:r>
            <a:r>
              <a:rPr lang="en-GB" dirty="0"/>
              <a:t> </a:t>
            </a:r>
            <a:r>
              <a:rPr lang="en-GB" dirty="0" err="1"/>
              <a:t>neuplatnila</a:t>
            </a:r>
            <a:r>
              <a:rPr lang="en-GB" dirty="0"/>
              <a:t> </a:t>
            </a:r>
            <a:r>
              <a:rPr lang="en-GB" dirty="0" err="1"/>
              <a:t>změna</a:t>
            </a:r>
            <a:r>
              <a:rPr lang="en-GB" dirty="0"/>
              <a:t> </a:t>
            </a:r>
            <a:r>
              <a:rPr lang="en-GB" dirty="0" err="1"/>
              <a:t>vodivosti</a:t>
            </a:r>
            <a:r>
              <a:rPr lang="en-GB" dirty="0"/>
              <a:t> </a:t>
            </a:r>
            <a:r>
              <a:rPr lang="en-GB" dirty="0" err="1"/>
              <a:t>způsobená</a:t>
            </a:r>
            <a:r>
              <a:rPr lang="en-GB" dirty="0"/>
              <a:t> </a:t>
            </a:r>
            <a:r>
              <a:rPr lang="en-GB" dirty="0" err="1"/>
              <a:t>zředěním</a:t>
            </a:r>
            <a:r>
              <a:rPr lang="en-GB" dirty="0"/>
              <a:t> (</a:t>
            </a:r>
            <a:r>
              <a:rPr lang="en-GB" dirty="0" err="1"/>
              <a:t>změnou</a:t>
            </a:r>
            <a:r>
              <a:rPr lang="en-GB" dirty="0"/>
              <a:t> </a:t>
            </a:r>
            <a:r>
              <a:rPr lang="en-GB" dirty="0" err="1"/>
              <a:t>objemu</a:t>
            </a:r>
            <a:r>
              <a:rPr lang="en-GB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443346" y="1607584"/>
            <a:ext cx="8043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-M</a:t>
            </a:r>
            <a:r>
              <a:rPr lang="en-GB" dirty="0" err="1"/>
              <a:t>olární</a:t>
            </a:r>
            <a:r>
              <a:rPr lang="en-GB" dirty="0"/>
              <a:t> </a:t>
            </a:r>
            <a:r>
              <a:rPr lang="en-GB" dirty="0" err="1"/>
              <a:t>vodivosti</a:t>
            </a:r>
            <a:r>
              <a:rPr lang="en-GB" dirty="0"/>
              <a:t> </a:t>
            </a:r>
            <a:r>
              <a:rPr lang="en-GB" dirty="0" err="1"/>
              <a:t>běžných</a:t>
            </a:r>
            <a:r>
              <a:rPr lang="en-GB" dirty="0"/>
              <a:t> </a:t>
            </a:r>
            <a:r>
              <a:rPr lang="en-GB" dirty="0" err="1"/>
              <a:t>anorganických</a:t>
            </a:r>
            <a:r>
              <a:rPr lang="en-GB" dirty="0"/>
              <a:t> </a:t>
            </a:r>
            <a:r>
              <a:rPr lang="en-GB" dirty="0" err="1"/>
              <a:t>iontů</a:t>
            </a:r>
            <a:r>
              <a:rPr lang="en-GB" dirty="0"/>
              <a:t> se </a:t>
            </a:r>
            <a:r>
              <a:rPr lang="en-GB" dirty="0" err="1"/>
              <a:t>významně</a:t>
            </a:r>
            <a:r>
              <a:rPr lang="en-GB" dirty="0"/>
              <a:t> </a:t>
            </a:r>
            <a:r>
              <a:rPr lang="en-GB" dirty="0" err="1"/>
              <a:t>neliší</a:t>
            </a:r>
            <a:r>
              <a:rPr lang="en-GB" dirty="0" smtClean="0"/>
              <a:t>,</a:t>
            </a:r>
            <a:r>
              <a:rPr lang="cs-CZ" dirty="0" smtClean="0"/>
              <a:t> oproti tomu</a:t>
            </a:r>
            <a:r>
              <a:rPr lang="en-GB" dirty="0" smtClean="0"/>
              <a:t> </a:t>
            </a:r>
            <a:r>
              <a:rPr lang="en-GB" dirty="0" err="1"/>
              <a:t>jsou</a:t>
            </a:r>
            <a:r>
              <a:rPr lang="en-GB" dirty="0"/>
              <a:t> </a:t>
            </a:r>
            <a:r>
              <a:rPr lang="en-GB" dirty="0" err="1"/>
              <a:t>molární</a:t>
            </a:r>
            <a:r>
              <a:rPr lang="en-GB" dirty="0"/>
              <a:t> </a:t>
            </a:r>
            <a:r>
              <a:rPr lang="en-GB" dirty="0" err="1"/>
              <a:t>vodivosti</a:t>
            </a:r>
            <a:r>
              <a:rPr lang="en-GB" dirty="0"/>
              <a:t> H</a:t>
            </a:r>
            <a:r>
              <a:rPr lang="en-GB" baseline="30000" dirty="0"/>
              <a:t>+</a:t>
            </a:r>
            <a:r>
              <a:rPr lang="en-GB" dirty="0"/>
              <a:t> a OH</a:t>
            </a:r>
            <a:r>
              <a:rPr lang="en-GB" baseline="30000" dirty="0"/>
              <a:t>–</a:t>
            </a:r>
            <a:r>
              <a:rPr lang="en-GB" dirty="0"/>
              <a:t> </a:t>
            </a:r>
            <a:r>
              <a:rPr lang="en-GB" dirty="0" err="1"/>
              <a:t>iontů</a:t>
            </a:r>
            <a:r>
              <a:rPr lang="en-GB" dirty="0"/>
              <a:t> </a:t>
            </a:r>
            <a:r>
              <a:rPr lang="en-GB" dirty="0" err="1"/>
              <a:t>výrazně</a:t>
            </a:r>
            <a:r>
              <a:rPr lang="en-GB" dirty="0"/>
              <a:t> </a:t>
            </a:r>
            <a:r>
              <a:rPr lang="en-GB" dirty="0" err="1"/>
              <a:t>vysoké</a:t>
            </a:r>
            <a:endParaRPr lang="en-GB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424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3300" dirty="0"/>
              <a:t>Volumetrie – konduktometrická detekce</a:t>
            </a:r>
            <a:endParaRPr lang="en-GB" sz="3300" dirty="0"/>
          </a:p>
        </p:txBody>
      </p:sp>
    </p:spTree>
    <p:extLst>
      <p:ext uri="{BB962C8B-B14F-4D97-AF65-F5344CB8AC3E}">
        <p14:creationId xmlns:p14="http://schemas.microsoft.com/office/powerpoint/2010/main" val="3389204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5" y="1153533"/>
            <a:ext cx="3417592" cy="1912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418" y="1064961"/>
            <a:ext cx="3685309" cy="2001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198" y="3991625"/>
            <a:ext cx="4267201" cy="22420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927" y="3945104"/>
            <a:ext cx="4549507" cy="23351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01648" y="893314"/>
            <a:ext cx="6694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https://www.youtube.com/watch?v=Ieh5ThJALsU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424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3300" dirty="0"/>
              <a:t>Volumetrie – konduktometrická detekce</a:t>
            </a:r>
            <a:endParaRPr lang="en-GB" sz="3300" dirty="0"/>
          </a:p>
        </p:txBody>
      </p:sp>
    </p:spTree>
    <p:extLst>
      <p:ext uri="{BB962C8B-B14F-4D97-AF65-F5344CB8AC3E}">
        <p14:creationId xmlns:p14="http://schemas.microsoft.com/office/powerpoint/2010/main" val="3848089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23" y="5532867"/>
            <a:ext cx="4199250" cy="1325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43" y="623740"/>
            <a:ext cx="6545502" cy="490912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1830" y="126695"/>
            <a:ext cx="6694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Studium disociačních konstant výcesytných kyselin</a:t>
            </a:r>
          </a:p>
        </p:txBody>
      </p:sp>
    </p:spTree>
    <p:extLst>
      <p:ext uri="{BB962C8B-B14F-4D97-AF65-F5344CB8AC3E}">
        <p14:creationId xmlns:p14="http://schemas.microsoft.com/office/powerpoint/2010/main" val="3775589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2437" y="93519"/>
            <a:ext cx="79525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Určete obsah HCl ve vzorku konduktometrickou titrací NaOH</a:t>
            </a:r>
          </a:p>
        </p:txBody>
      </p:sp>
      <p:sp>
        <p:nvSpPr>
          <p:cNvPr id="5" name="Rectangle 4"/>
          <p:cNvSpPr/>
          <p:nvPr/>
        </p:nvSpPr>
        <p:spPr>
          <a:xfrm>
            <a:off x="212437" y="889844"/>
            <a:ext cx="870065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Při titraci HCl jsou v roztoku ionty H</a:t>
            </a:r>
            <a:r>
              <a:rPr lang="cs-CZ" baseline="-25000" dirty="0"/>
              <a:t>3</a:t>
            </a:r>
            <a:r>
              <a:rPr lang="cs-CZ" dirty="0"/>
              <a:t>O</a:t>
            </a:r>
            <a:r>
              <a:rPr lang="cs-CZ" baseline="30000" dirty="0"/>
              <a:t>+</a:t>
            </a:r>
            <a:r>
              <a:rPr lang="cs-CZ" dirty="0"/>
              <a:t>, které způsobují vysokou vodivost roztoku. S přídavkem Zásady (OH</a:t>
            </a:r>
            <a:r>
              <a:rPr lang="cs-CZ" baseline="30000" dirty="0"/>
              <a:t>-</a:t>
            </a:r>
            <a:r>
              <a:rPr lang="cs-CZ" dirty="0"/>
              <a:t>) iontů vodivost klesá, protože vzniká H</a:t>
            </a:r>
            <a:r>
              <a:rPr lang="cs-CZ" baseline="-25000" dirty="0"/>
              <a:t>2</a:t>
            </a:r>
            <a:r>
              <a:rPr lang="cs-CZ" dirty="0"/>
              <a:t>O, která je nevodivá.</a:t>
            </a:r>
          </a:p>
          <a:p>
            <a:r>
              <a:rPr lang="cs-CZ" dirty="0"/>
              <a:t>H</a:t>
            </a:r>
            <a:r>
              <a:rPr lang="cs-CZ" baseline="-25000" dirty="0"/>
              <a:t>3</a:t>
            </a:r>
            <a:r>
              <a:rPr lang="cs-CZ" dirty="0"/>
              <a:t>O</a:t>
            </a:r>
            <a:r>
              <a:rPr lang="cs-CZ" baseline="30000" dirty="0"/>
              <a:t>+</a:t>
            </a:r>
            <a:r>
              <a:rPr lang="cs-CZ" dirty="0"/>
              <a:t> + OH</a:t>
            </a:r>
            <a:r>
              <a:rPr lang="cs-CZ" baseline="30000" dirty="0"/>
              <a:t>-</a:t>
            </a:r>
            <a:r>
              <a:rPr lang="cs-CZ" dirty="0"/>
              <a:t> </a:t>
            </a:r>
            <a:r>
              <a:rPr lang="cs-CZ" dirty="0">
                <a:sym typeface="Symbol"/>
              </a:rPr>
              <a:t></a:t>
            </a:r>
            <a:r>
              <a:rPr lang="cs-CZ" dirty="0"/>
              <a:t> 2H</a:t>
            </a:r>
            <a:r>
              <a:rPr lang="cs-CZ" baseline="-25000" dirty="0"/>
              <a:t>2</a:t>
            </a:r>
            <a:r>
              <a:rPr lang="cs-CZ" dirty="0"/>
              <a:t>O</a:t>
            </a:r>
          </a:p>
          <a:p>
            <a:r>
              <a:rPr lang="cs-CZ" dirty="0"/>
              <a:t>V bodě ekvivalence klesne koncentrace H</a:t>
            </a:r>
            <a:r>
              <a:rPr lang="cs-CZ" baseline="-25000" dirty="0"/>
              <a:t>3</a:t>
            </a:r>
            <a:r>
              <a:rPr lang="cs-CZ" dirty="0"/>
              <a:t>O</a:t>
            </a:r>
            <a:r>
              <a:rPr lang="cs-CZ" baseline="30000" dirty="0"/>
              <a:t>+</a:t>
            </a:r>
            <a:r>
              <a:rPr lang="cs-CZ" dirty="0"/>
              <a:t> téměř na 0 a roztok klade značný odpor</a:t>
            </a:r>
            <a:r>
              <a:rPr lang="cs-CZ" dirty="0">
                <a:sym typeface="Symbol"/>
              </a:rPr>
              <a:t></a:t>
            </a:r>
            <a:r>
              <a:rPr lang="cs-CZ" dirty="0"/>
              <a:t> měříme minimální konduktivitu. Po přídavku nadbytečného NaOH prudce stoupne koncentrace OH</a:t>
            </a:r>
            <a:r>
              <a:rPr lang="cs-CZ" baseline="30000" dirty="0"/>
              <a:t>-</a:t>
            </a:r>
            <a:r>
              <a:rPr lang="cs-CZ" dirty="0"/>
              <a:t>(vodivé ionty) </a:t>
            </a:r>
            <a:r>
              <a:rPr lang="cs-CZ" dirty="0">
                <a:sym typeface="Symbol"/>
              </a:rPr>
              <a:t></a:t>
            </a:r>
            <a:r>
              <a:rPr lang="cs-CZ" dirty="0"/>
              <a:t> prudce začne stoupat konduktivita. Bod ekvivalence je v místě nejnižší naměřené konduktivity. Aby zvyšování konduktivity po bodu ekvivalence bylo způsobeno výhradně přítomností OH</a:t>
            </a:r>
            <a:r>
              <a:rPr lang="cs-CZ" baseline="30000" dirty="0"/>
              <a:t>-</a:t>
            </a:r>
            <a:r>
              <a:rPr lang="cs-CZ" dirty="0"/>
              <a:t>, používáme 100násobně koncentrovanější činidlo než roztok vzorku. Konduktometrická křivka má při titraci silné kyseliny silnou zásadou tvar písmene V.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28" y="3726659"/>
            <a:ext cx="6742776" cy="329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67050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23" y="2479964"/>
            <a:ext cx="8968225" cy="4378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69471" y="94780"/>
            <a:ext cx="84745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400" dirty="0"/>
              <a:t>Stanovení HCl vedle CH</a:t>
            </a:r>
            <a:r>
              <a:rPr lang="cs-CZ" sz="1400" baseline="-25000" dirty="0"/>
              <a:t>3</a:t>
            </a:r>
            <a:r>
              <a:rPr lang="cs-CZ" sz="1400" dirty="0"/>
              <a:t>COOH za současné potenciometrické a konduktometrické titrace. Silná HCl zcela potlačí disociaci CH</a:t>
            </a:r>
            <a:r>
              <a:rPr lang="cs-CZ" sz="1400" baseline="-25000" dirty="0"/>
              <a:t>3</a:t>
            </a:r>
            <a:r>
              <a:rPr lang="cs-CZ" sz="1400" dirty="0"/>
              <a:t>COOH a proto nejprve při titraci ztitrujeme silnou kyselinu a teprve potom kyselinu slabou.</a:t>
            </a:r>
          </a:p>
          <a:p>
            <a:r>
              <a:rPr lang="cs-CZ" sz="1400" dirty="0"/>
              <a:t>	Změna pH při ztitrování silné kyseliny je velmi nevýrazná, protože se začne disociovat  slabá kyselina a roztok stále reaguje kysele. Teprve při ztitrování slabé kyseliny dojde k potenciálovému skoku Pro potenciál rovnice platí E=konst – 0,059pH.</a:t>
            </a:r>
          </a:p>
          <a:p>
            <a:r>
              <a:rPr lang="cs-CZ" sz="1400" dirty="0"/>
              <a:t>	Na konduktometrické křivce je velmi výrazný okamžik ztitrování silné kyseliny, protože ta je v roztoku zcela disociována a způsobuje jeho vysokou vodivost. Slabá kyselina je disociována zcela nepatrně a proto její skok na titrační křivce je velmi nevýrazný. </a:t>
            </a:r>
          </a:p>
          <a:p>
            <a:r>
              <a:rPr lang="cs-CZ" sz="1400" dirty="0"/>
              <a:t>	Vyhodnocení provedeme tak že spotřebu na HCl zjistíme z konduktometrické křivky a spotřebu na CH</a:t>
            </a:r>
            <a:r>
              <a:rPr lang="cs-CZ" sz="1400" baseline="-25000" dirty="0"/>
              <a:t>3</a:t>
            </a:r>
            <a:r>
              <a:rPr lang="cs-CZ" sz="1400" dirty="0"/>
              <a:t>COOH z potenciometrické křivky – spotřeba z konduktometrické křivky.</a:t>
            </a:r>
          </a:p>
          <a:p>
            <a:r>
              <a:rPr lang="cs-CZ" sz="1400" dirty="0"/>
              <a:t>	NaOH + HCl </a:t>
            </a:r>
            <a:r>
              <a:rPr lang="cs-CZ" sz="1400" dirty="0">
                <a:sym typeface="Symbol"/>
              </a:rPr>
              <a:t></a:t>
            </a:r>
            <a:r>
              <a:rPr lang="cs-CZ" sz="1400" dirty="0"/>
              <a:t> NaCl + H</a:t>
            </a:r>
            <a:r>
              <a:rPr lang="cs-CZ" sz="1400" baseline="-25000" dirty="0"/>
              <a:t>2</a:t>
            </a:r>
            <a:r>
              <a:rPr lang="cs-CZ" sz="1400" dirty="0"/>
              <a:t>O</a:t>
            </a:r>
          </a:p>
          <a:p>
            <a:r>
              <a:rPr lang="cs-CZ" sz="1400" dirty="0"/>
              <a:t>NaOH + CH</a:t>
            </a:r>
            <a:r>
              <a:rPr lang="cs-CZ" sz="1400" baseline="-25000" dirty="0"/>
              <a:t>3</a:t>
            </a:r>
            <a:r>
              <a:rPr lang="cs-CZ" sz="1400" dirty="0"/>
              <a:t>COOH </a:t>
            </a:r>
            <a:r>
              <a:rPr lang="cs-CZ" sz="1400" dirty="0">
                <a:sym typeface="Symbol"/>
              </a:rPr>
              <a:t></a:t>
            </a:r>
            <a:r>
              <a:rPr lang="cs-CZ" sz="1400" dirty="0"/>
              <a:t> NaCH</a:t>
            </a:r>
            <a:r>
              <a:rPr lang="cs-CZ" sz="1400" baseline="-25000" dirty="0"/>
              <a:t>3</a:t>
            </a:r>
            <a:r>
              <a:rPr lang="cs-CZ" sz="1400" dirty="0"/>
              <a:t>COO + H</a:t>
            </a:r>
            <a:r>
              <a:rPr lang="cs-CZ" sz="1400" baseline="-25000" dirty="0"/>
              <a:t>2</a:t>
            </a:r>
            <a:r>
              <a:rPr lang="cs-CZ" sz="1400" dirty="0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55406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745" y="2066635"/>
            <a:ext cx="4518891" cy="451889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424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3300" dirty="0"/>
              <a:t>Volumetrie</a:t>
            </a:r>
            <a:r>
              <a:rPr lang="en-US" sz="3300" dirty="0"/>
              <a:t>-</a:t>
            </a:r>
            <a:r>
              <a:rPr lang="en-US" sz="3300" dirty="0" err="1"/>
              <a:t>automatizace</a:t>
            </a:r>
            <a:r>
              <a:rPr lang="en-US" sz="3300" dirty="0"/>
              <a:t> </a:t>
            </a:r>
            <a:r>
              <a:rPr lang="en-US" sz="3300" dirty="0" err="1"/>
              <a:t>procesu</a:t>
            </a:r>
            <a:endParaRPr lang="en-GB" sz="3300" dirty="0"/>
          </a:p>
        </p:txBody>
      </p:sp>
      <p:sp>
        <p:nvSpPr>
          <p:cNvPr id="6" name="Rectangle 5"/>
          <p:cNvSpPr/>
          <p:nvPr/>
        </p:nvSpPr>
        <p:spPr>
          <a:xfrm>
            <a:off x="157017" y="998412"/>
            <a:ext cx="8765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Automatick</a:t>
            </a:r>
            <a:r>
              <a:rPr lang="cs-CZ" dirty="0"/>
              <a:t>é titrátory-přesné dávkovače roztoků, bod ekvivalence detekován               				elektrochemicky (fotochemicky)</a:t>
            </a:r>
          </a:p>
        </p:txBody>
      </p:sp>
    </p:spTree>
    <p:extLst>
      <p:ext uri="{BB962C8B-B14F-4D97-AF65-F5344CB8AC3E}">
        <p14:creationId xmlns:p14="http://schemas.microsoft.com/office/powerpoint/2010/main" val="2511026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267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0" y="3186627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sz="1350" dirty="0">
              <a:latin typeface="Times New Roman" panose="02020603050405020304" pitchFamily="18" charset="0"/>
            </a:endParaRPr>
          </a:p>
          <a:p>
            <a:endParaRPr lang="en-GB" sz="1350" dirty="0">
              <a:latin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690" y="727941"/>
            <a:ext cx="5469883" cy="449830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4038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3300" dirty="0"/>
              <a:t>Zadání analytického úkolu</a:t>
            </a:r>
            <a:endParaRPr lang="en-GB" sz="33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842287" y="5226248"/>
            <a:ext cx="6403938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Chemická analýza je sekvenční proces.</a:t>
            </a:r>
          </a:p>
          <a:p>
            <a:pPr marL="0" indent="0">
              <a:buNone/>
            </a:pP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Chyba v kterémkoliv kroku se následně řetězí celým procesem a vede ke </a:t>
            </a:r>
            <a:r>
              <a:rPr lang="cs-CZ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chybnému </a:t>
            </a: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výsledku analýzy.</a:t>
            </a:r>
          </a:p>
          <a:p>
            <a:pPr marL="0" indent="0">
              <a:buNone/>
            </a:pPr>
            <a:r>
              <a:rPr lang="cs-CZ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Obvykle je celý </a:t>
            </a:r>
            <a:r>
              <a:rPr lang="cs-CZ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postup striktně definován </a:t>
            </a:r>
            <a:r>
              <a:rPr lang="cs-CZ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normami </a:t>
            </a:r>
            <a:r>
              <a:rPr lang="cs-CZ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cs-CZ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předpisy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potraviny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</a:t>
            </a:r>
            <a:r>
              <a:rPr lang="cs-CZ" sz="12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éčiva</a:t>
            </a:r>
            <a:r>
              <a:rPr lang="cs-CZ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cs-CZ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165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/>
        </p:nvSpPr>
        <p:spPr>
          <a:xfrm>
            <a:off x="794951" y="220529"/>
            <a:ext cx="6825048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+mj-lt"/>
              </a:rPr>
              <a:t>Nespolehlivé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výsledky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vedou</a:t>
            </a:r>
            <a:r>
              <a:rPr lang="en-US" sz="3200" dirty="0" smtClean="0">
                <a:latin typeface="+mj-lt"/>
              </a:rPr>
              <a:t>:</a:t>
            </a:r>
            <a:endParaRPr lang="cs-CZ" sz="3200" dirty="0" smtClean="0">
              <a:latin typeface="+mj-lt"/>
            </a:endParaRPr>
          </a:p>
          <a:p>
            <a:endParaRPr lang="en-US" sz="3200" dirty="0">
              <a:latin typeface="+mj-lt"/>
            </a:endParaRPr>
          </a:p>
          <a:p>
            <a:r>
              <a:rPr lang="en-US" sz="2400" dirty="0">
                <a:latin typeface="+mj-lt"/>
              </a:rPr>
              <a:t>• </a:t>
            </a:r>
            <a:r>
              <a:rPr lang="en-US" sz="2400" dirty="0" err="1">
                <a:latin typeface="+mj-lt"/>
              </a:rPr>
              <a:t>Opakování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 smtClean="0">
                <a:latin typeface="+mj-lt"/>
              </a:rPr>
              <a:t>měření</a:t>
            </a:r>
            <a:endParaRPr lang="cs-CZ" sz="2400" dirty="0" smtClean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• </a:t>
            </a:r>
            <a:r>
              <a:rPr lang="en-US" sz="2400" dirty="0" err="1">
                <a:latin typeface="+mj-lt"/>
              </a:rPr>
              <a:t>Použití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dalších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 smtClean="0">
                <a:latin typeface="+mj-lt"/>
              </a:rPr>
              <a:t>prostředků</a:t>
            </a:r>
            <a:endParaRPr lang="cs-CZ" sz="2400" dirty="0" smtClean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• </a:t>
            </a:r>
            <a:r>
              <a:rPr lang="en-US" sz="2400" dirty="0" err="1">
                <a:latin typeface="+mj-lt"/>
              </a:rPr>
              <a:t>Ztráta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 smtClean="0">
                <a:latin typeface="+mj-lt"/>
              </a:rPr>
              <a:t>reputace</a:t>
            </a:r>
            <a:endParaRPr lang="cs-CZ" sz="2400" dirty="0" smtClean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• </a:t>
            </a:r>
            <a:r>
              <a:rPr lang="en-US" sz="2400" dirty="0" err="1">
                <a:latin typeface="+mj-lt"/>
              </a:rPr>
              <a:t>Finanční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 smtClean="0">
                <a:latin typeface="+mj-lt"/>
              </a:rPr>
              <a:t>ztráta</a:t>
            </a:r>
            <a:endParaRPr lang="cs-CZ" sz="2400" dirty="0" smtClean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• </a:t>
            </a:r>
            <a:r>
              <a:rPr lang="en-US" sz="2400" dirty="0" err="1" smtClean="0">
                <a:latin typeface="+mj-lt"/>
              </a:rPr>
              <a:t>Havárie</a:t>
            </a:r>
            <a:r>
              <a:rPr lang="en-US" sz="2400" dirty="0" smtClean="0">
                <a:latin typeface="+mj-lt"/>
              </a:rPr>
              <a:t>/</a:t>
            </a:r>
            <a:r>
              <a:rPr lang="en-US" sz="2400" dirty="0" err="1" smtClean="0">
                <a:latin typeface="+mj-lt"/>
              </a:rPr>
              <a:t>nehody</a:t>
            </a:r>
            <a:r>
              <a:rPr lang="cs-CZ" sz="24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!!!!</a:t>
            </a:r>
            <a:endParaRPr lang="cs-CZ" sz="2400" dirty="0" smtClean="0">
              <a:latin typeface="+mj-lt"/>
            </a:endParaRPr>
          </a:p>
          <a:p>
            <a:endParaRPr lang="cs-CZ" sz="2400" dirty="0">
              <a:latin typeface="+mj-lt"/>
            </a:endParaRPr>
          </a:p>
          <a:p>
            <a:r>
              <a:rPr lang="cs-CZ" sz="2400" dirty="0">
                <a:solidFill>
                  <a:srgbClr val="FF0000"/>
                </a:solidFill>
                <a:latin typeface="+mj-lt"/>
              </a:rPr>
              <a:t>Řízení kvality – </a:t>
            </a:r>
            <a:r>
              <a:rPr lang="cs-CZ" sz="2400" dirty="0" err="1">
                <a:solidFill>
                  <a:srgbClr val="FF0000"/>
                </a:solidFill>
                <a:latin typeface="+mj-lt"/>
              </a:rPr>
              <a:t>Quality</a:t>
            </a:r>
            <a:r>
              <a:rPr lang="cs-CZ" sz="2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cs-CZ" sz="2400" dirty="0" err="1" smtClean="0">
                <a:solidFill>
                  <a:srgbClr val="FF0000"/>
                </a:solidFill>
                <a:latin typeface="+mj-lt"/>
              </a:rPr>
              <a:t>Control</a:t>
            </a:r>
            <a:endParaRPr lang="cs-CZ" sz="2400" dirty="0" smtClean="0">
              <a:solidFill>
                <a:srgbClr val="FF0000"/>
              </a:solidFill>
              <a:latin typeface="+mj-lt"/>
            </a:endParaRPr>
          </a:p>
          <a:p>
            <a:r>
              <a:rPr lang="cs-CZ" sz="2400" dirty="0">
                <a:solidFill>
                  <a:srgbClr val="FF0000"/>
                </a:solidFill>
                <a:latin typeface="+mj-lt"/>
              </a:rPr>
              <a:t>Prokazování kvality – </a:t>
            </a:r>
            <a:r>
              <a:rPr lang="cs-CZ" sz="2400" dirty="0" err="1">
                <a:solidFill>
                  <a:srgbClr val="FF0000"/>
                </a:solidFill>
                <a:latin typeface="+mj-lt"/>
              </a:rPr>
              <a:t>Quality</a:t>
            </a:r>
            <a:r>
              <a:rPr lang="cs-CZ" sz="2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cs-CZ" sz="2400" dirty="0" err="1" smtClean="0">
                <a:solidFill>
                  <a:srgbClr val="FF0000"/>
                </a:solidFill>
                <a:latin typeface="+mj-lt"/>
              </a:rPr>
              <a:t>Assurance</a:t>
            </a:r>
            <a:endParaRPr lang="cs-CZ" sz="2400" dirty="0" smtClean="0">
              <a:solidFill>
                <a:srgbClr val="FF0000"/>
              </a:solidFill>
              <a:latin typeface="+mj-lt"/>
            </a:endParaRPr>
          </a:p>
          <a:p>
            <a:r>
              <a:rPr lang="cs-CZ" sz="2400" dirty="0">
                <a:solidFill>
                  <a:srgbClr val="FF0000"/>
                </a:solidFill>
                <a:latin typeface="+mj-lt"/>
              </a:rPr>
              <a:t>Systém kvality – </a:t>
            </a:r>
            <a:r>
              <a:rPr lang="cs-CZ" sz="2400" dirty="0" err="1">
                <a:solidFill>
                  <a:srgbClr val="FF0000"/>
                </a:solidFill>
                <a:latin typeface="+mj-lt"/>
              </a:rPr>
              <a:t>Quality</a:t>
            </a:r>
            <a:r>
              <a:rPr lang="cs-CZ" sz="2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cs-CZ" sz="2400" dirty="0" err="1">
                <a:solidFill>
                  <a:srgbClr val="FF0000"/>
                </a:solidFill>
                <a:latin typeface="+mj-lt"/>
              </a:rPr>
              <a:t>System</a:t>
            </a:r>
            <a:endParaRPr lang="cs-CZ" sz="2400" dirty="0" smtClean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2802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938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3300" dirty="0"/>
              <a:t>Odběr vzorku</a:t>
            </a:r>
            <a:endParaRPr lang="en-GB" sz="33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-1" y="828742"/>
            <a:ext cx="4202126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Klíčový krok chemické analýzy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8677" y="2034027"/>
            <a:ext cx="879314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5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GB" sz="1350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náhodné</a:t>
            </a:r>
            <a:r>
              <a:rPr lang="en-GB" sz="135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vzorkování</a:t>
            </a:r>
            <a:r>
              <a:rPr lang="en-GB" sz="135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–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předpokládá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se,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že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všechny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části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vzorkovaného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celku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mají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stejnou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pravděpodobnost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že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budou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zahrnuty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do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výběru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Skládá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-li se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vzorkovaný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celek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z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více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jednotek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nebo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je-li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vícestupňovým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celkem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doporučuje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se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výběr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jednotek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na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jednotlivých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stupních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provést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pomocí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tabulek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náhodných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čísel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cs-CZ" sz="135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GB" sz="135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GB" sz="1350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systematické</a:t>
            </a:r>
            <a:r>
              <a:rPr lang="en-GB" sz="135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vzorkování</a:t>
            </a:r>
            <a:r>
              <a:rPr lang="en-GB" sz="135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–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zde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vyplývá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že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intervaly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na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které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je proud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materiálu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rozložen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pokrývají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přibližně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stejné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množství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materiálu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Používá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se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při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vzorkování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u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materiálů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z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proudu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na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žlabu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na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páse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materiálů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transportovaných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korečkovým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dopravníkem</a:t>
            </a:r>
            <a:r>
              <a:rPr lang="cs-CZ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cs-CZ" sz="135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ale taktéž monitoring životního prostředí</a:t>
            </a:r>
            <a:endParaRPr lang="cs-CZ" sz="135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GB" sz="135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GB" sz="1350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stratifikované</a:t>
            </a:r>
            <a:r>
              <a:rPr lang="en-GB" sz="135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vzorkování</a:t>
            </a:r>
            <a:r>
              <a:rPr lang="en-GB" sz="135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–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vzorkovaný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celek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se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rozdělí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na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oblasti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či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vrstvy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a z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každé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oblasti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se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odeberou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dílčí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vzorky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Nejmenší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počet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dílčích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vzorků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je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nutno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odebrat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tehdy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když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oblasti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obsahují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homogenní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nebo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náhodně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heterogenní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materiál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a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průměrné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hodnoty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sledovaného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znaku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v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jednotlivých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oblastech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se od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sebe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výrazně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liší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Někdy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se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stane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že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některá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z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oblastí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je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tvořena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nenáhodně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heterogenním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materiálem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. Pak je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třeba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z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ní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odebrat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větší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počet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dílčích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vzorků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a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získat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reprezentativní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hrubý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vzorek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pro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tuto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oblast.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Stratifikované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vzorkování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lze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doporučit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jen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v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krajním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případě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cs-CZ" sz="135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GB" sz="135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GB" sz="1350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vícestupňové</a:t>
            </a:r>
            <a:r>
              <a:rPr lang="en-GB" sz="135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vzorkování</a:t>
            </a:r>
            <a:r>
              <a:rPr lang="en-GB" sz="135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–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používá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se u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vícestupňových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celků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přičemž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se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předpokládá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že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velikost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jednotek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na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příslušných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stupních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jsou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stejné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Není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-li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tato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podmínka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splněna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musí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se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odpovídající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vzorky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vytvořit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jako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složené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Při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vícestupňovém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vzorkování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se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postupuje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tak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že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se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na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každém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stupni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vybere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předepsaný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počet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jednotek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. Na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posledním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stupni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se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odebere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z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vybrané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podjednotky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předepsaný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počet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dílčích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vzorků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nebo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vzhledem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k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velikosti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této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podjednotky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se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vezme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celý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její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obsah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8515" y="1313253"/>
            <a:ext cx="8566969" cy="90694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Vzorky mohou mít nejrůznější formu </a:t>
            </a:r>
            <a:r>
              <a:rPr lang="cs-CZ" sz="1200" dirty="0">
                <a:latin typeface="Arial" panose="020B0604020202020204" pitchFamily="34" charset="0"/>
                <a:cs typeface="Arial" panose="020B0604020202020204" pitchFamily="34" charset="0"/>
              </a:rPr>
              <a:t>– pevné, kapalné, plynné, homogenní, nehomogenní</a:t>
            </a:r>
          </a:p>
          <a:p>
            <a:pPr marL="0" indent="0">
              <a:buNone/>
            </a:pPr>
            <a:r>
              <a:rPr lang="cs-CZ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Vzorky mohou mít různý objem </a:t>
            </a:r>
            <a:r>
              <a:rPr lang="cs-CZ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od miligramů až po </a:t>
            </a:r>
            <a:r>
              <a:rPr lang="cs-CZ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tuny </a:t>
            </a:r>
            <a:r>
              <a:rPr lang="cs-CZ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materiálu</a:t>
            </a:r>
          </a:p>
          <a:p>
            <a:pPr marL="0" indent="0">
              <a:buNone/>
            </a:pPr>
            <a:r>
              <a:rPr lang="cs-CZ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Vzorky mohou být nestálé v čase </a:t>
            </a:r>
            <a:r>
              <a:rPr lang="cs-CZ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složení v době analýzy není totožné se složením v době odběru</a:t>
            </a:r>
          </a:p>
        </p:txBody>
      </p:sp>
    </p:spTree>
    <p:extLst>
      <p:ext uri="{BB962C8B-B14F-4D97-AF65-F5344CB8AC3E}">
        <p14:creationId xmlns:p14="http://schemas.microsoft.com/office/powerpoint/2010/main" val="3665534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24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3300" dirty="0"/>
              <a:t>Odběr vzorku</a:t>
            </a:r>
            <a:endParaRPr lang="en-GB" sz="33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662794"/>
            <a:ext cx="4202126" cy="335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Klíčový krok chemické analýzy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8516" y="1945357"/>
            <a:ext cx="8566969" cy="56094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Vzorky mohou mít nejrůznější formu – pevné, kapalné, plynné, homogenní, nehomogenní</a:t>
            </a:r>
          </a:p>
          <a:p>
            <a:pPr marL="0" indent="0">
              <a:buNone/>
            </a:pPr>
            <a:r>
              <a:rPr lang="cs-CZ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Vzorky mohou mít různý objem – od miligramů až po tuny materiálu</a:t>
            </a:r>
            <a:r>
              <a:rPr lang="cs-CZ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cs-CZ" sz="21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75759" y="2667407"/>
            <a:ext cx="6241659" cy="18045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 odběr vzorku obvykle existují jasně daná pravidla definovaná firemními předpisy či státními normami, které je nůtné striktně dodržovat. (analýza potravin, vody, biochemické vzorky</a:t>
            </a:r>
            <a:r>
              <a:rPr lang="cs-CZ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cs-CZ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cs-CZ" sz="1200" b="1" dirty="0">
                <a:latin typeface="Arial" panose="020B0604020202020204" pitchFamily="34" charset="0"/>
                <a:cs typeface="Arial" panose="020B0604020202020204" pitchFamily="34" charset="0"/>
              </a:rPr>
              <a:t>Metodika odběru vzorku a podmínky při odběru jsou nedílnou součastí protokolu s výsledky.</a:t>
            </a:r>
            <a:endParaRPr lang="cs-CZ" sz="2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42" y="4088286"/>
            <a:ext cx="1259001" cy="16724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293" y="3931169"/>
            <a:ext cx="2504114" cy="18843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066" y="1064983"/>
            <a:ext cx="2911418" cy="7192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415" y="3931169"/>
            <a:ext cx="2519783" cy="18843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99" y="2052297"/>
            <a:ext cx="1605002" cy="171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48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87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3300" dirty="0"/>
              <a:t>Zpracování vzorku před analýzou</a:t>
            </a:r>
            <a:endParaRPr lang="en-GB" sz="33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8764" y="805732"/>
            <a:ext cx="8566969" cy="40368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Vzorky obvykle nejsou ve formě a stavu, aby mohla rovnou proběhnout analýza-vzorky se musí před analýzou upravit a zpracovat</a:t>
            </a:r>
            <a:endParaRPr lang="cs-CZ" sz="2100" dirty="0"/>
          </a:p>
        </p:txBody>
      </p:sp>
      <p:sp>
        <p:nvSpPr>
          <p:cNvPr id="2" name="Rectangle 1"/>
          <p:cNvSpPr/>
          <p:nvPr/>
        </p:nvSpPr>
        <p:spPr>
          <a:xfrm>
            <a:off x="227695" y="1744078"/>
            <a:ext cx="6756662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  <a:latin typeface="Arial" panose="020B0604020202020204" pitchFamily="34" charset="0"/>
              </a:rPr>
              <a:t>Rozpouštění</a:t>
            </a: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</a:rPr>
              <a:t> v </a:t>
            </a:r>
            <a:r>
              <a:rPr lang="en-GB" b="1" dirty="0" err="1">
                <a:solidFill>
                  <a:srgbClr val="000000"/>
                </a:solidFill>
                <a:latin typeface="Arial" panose="020B0604020202020204" pitchFamily="34" charset="0"/>
              </a:rPr>
              <a:t>reaktivních</a:t>
            </a: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Arial" panose="020B0604020202020204" pitchFamily="34" charset="0"/>
              </a:rPr>
              <a:t>rozpouštědlech</a:t>
            </a: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GB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a)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kyselinami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a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hydroxidy</a:t>
            </a:r>
            <a:r>
              <a:rPr lang="cs-CZ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, HCl, H</a:t>
            </a:r>
            <a:r>
              <a:rPr lang="cs-CZ" sz="135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cs-CZ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SO</a:t>
            </a:r>
            <a:r>
              <a:rPr lang="cs-CZ" sz="135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cs-CZ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, HClO</a:t>
            </a:r>
            <a:r>
              <a:rPr lang="cs-CZ" sz="135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cs-CZ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, HF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b)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tavením</a:t>
            </a:r>
            <a:r>
              <a:rPr lang="cs-CZ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, slinování</a:t>
            </a:r>
            <a:endParaRPr lang="en-GB" sz="135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c)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jiné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způsoby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GB" sz="135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rozkladu</a:t>
            </a:r>
            <a:r>
              <a:rPr lang="en-GB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cs-CZ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– mikrovlnný rozklad</a:t>
            </a:r>
            <a:endParaRPr lang="en-GB" sz="135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95" y="3404379"/>
            <a:ext cx="8689772" cy="284002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7695" y="2736657"/>
            <a:ext cx="6367069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b="1" dirty="0">
                <a:solidFill>
                  <a:srgbClr val="000000"/>
                </a:solidFill>
                <a:latin typeface="Arial" panose="020B0604020202020204" pitchFamily="34" charset="0"/>
              </a:rPr>
              <a:t>Extrakce</a:t>
            </a:r>
          </a:p>
          <a:p>
            <a:r>
              <a:rPr lang="cs-CZ" sz="1300" dirty="0">
                <a:solidFill>
                  <a:srgbClr val="000000"/>
                </a:solidFill>
                <a:latin typeface="Arial" panose="020B0604020202020204" pitchFamily="34" charset="0"/>
              </a:rPr>
              <a:t>obvykle organické materiály</a:t>
            </a:r>
            <a:endParaRPr lang="en-GB" sz="13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4" descr="C:\Petr\Výuka\Přednáška - Praktická analytická chemie\obrázky 1\Soxhl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695" y="1091132"/>
            <a:ext cx="1691929" cy="229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27695" y="1190157"/>
            <a:ext cx="675666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b="1" dirty="0">
                <a:solidFill>
                  <a:srgbClr val="000000"/>
                </a:solidFill>
                <a:latin typeface="Arial" panose="020B0604020202020204" pitchFamily="34" charset="0"/>
              </a:rPr>
              <a:t>Mletí</a:t>
            </a:r>
            <a:endParaRPr lang="en-GB" sz="135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cs-CZ" sz="1350" dirty="0">
                <a:solidFill>
                  <a:srgbClr val="000000"/>
                </a:solidFill>
                <a:latin typeface="Times New Roman" panose="02020603050405020304" pitchFamily="18" charset="0"/>
              </a:rPr>
              <a:t>kvartace</a:t>
            </a:r>
            <a:endParaRPr lang="en-GB" sz="135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87338" y="6244406"/>
            <a:ext cx="67566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800" b="1" u="sng" dirty="0">
                <a:solidFill>
                  <a:srgbClr val="00B050"/>
                </a:solidFill>
                <a:latin typeface="Arial" panose="020B0604020202020204" pitchFamily="34" charset="0"/>
              </a:rPr>
              <a:t>Reprezentativní vzorek</a:t>
            </a:r>
            <a:endParaRPr lang="en-GB" sz="2800" u="sng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509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47267797169E4EA4B4F543CAD0F29A" ma:contentTypeVersion="0" ma:contentTypeDescription="Create a new document." ma:contentTypeScope="" ma:versionID="43ff74118cfd42a05c51124746e46ce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84c390a07b92f3072bc78982b6f0c3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3FAEBB-AAEF-4984-B3AE-1682908D3513}"/>
</file>

<file path=customXml/itemProps2.xml><?xml version="1.0" encoding="utf-8"?>
<ds:datastoreItem xmlns:ds="http://schemas.openxmlformats.org/officeDocument/2006/customXml" ds:itemID="{AD2F1E6D-D7E8-427A-9B33-3BB4252BA213}"/>
</file>

<file path=customXml/itemProps3.xml><?xml version="1.0" encoding="utf-8"?>
<ds:datastoreItem xmlns:ds="http://schemas.openxmlformats.org/officeDocument/2006/customXml" ds:itemID="{4DF12248-66E0-4560-9317-72310B994DC0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1441</TotalTime>
  <Words>1067</Words>
  <Application>Microsoft Office PowerPoint</Application>
  <PresentationFormat>Předvádění na obrazovce (4:3)</PresentationFormat>
  <Paragraphs>236</Paragraphs>
  <Slides>48</Slides>
  <Notes>0</Notes>
  <HiddenSlides>0</HiddenSlides>
  <MMClips>0</MMClips>
  <ScaleCrop>false</ScaleCrop>
  <HeadingPairs>
    <vt:vector size="8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1</vt:i4>
      </vt:variant>
      <vt:variant>
        <vt:lpstr>Nadpisy snímků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Symbol</vt:lpstr>
      <vt:lpstr>Times New Roman</vt:lpstr>
      <vt:lpstr>Office Theme</vt:lpstr>
      <vt:lpstr>Equation</vt:lpstr>
      <vt:lpstr>Prezentace aplikace PowerPoint</vt:lpstr>
      <vt:lpstr>Analytická chemie</vt:lpstr>
      <vt:lpstr>Prezentace aplikace PowerPoint</vt:lpstr>
      <vt:lpstr>Analytické metody-dělení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Jiri_Pospisil</dc:creator>
  <cp:lastModifiedBy>Účet Microsoft</cp:lastModifiedBy>
  <cp:revision>90</cp:revision>
  <dcterms:created xsi:type="dcterms:W3CDTF">2017-11-07T10:00:33Z</dcterms:created>
  <dcterms:modified xsi:type="dcterms:W3CDTF">2023-11-24T11:35:54Z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0x010100DE47267797169E4EA4B4F543CAD0F29A</vt:lpwstr>
  </property>
</Properties>
</file>